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8"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7"/>
  </p:normalViewPr>
  <p:slideViewPr>
    <p:cSldViewPr snapToGrid="0" snapToObjects="1">
      <p:cViewPr varScale="1">
        <p:scale>
          <a:sx n="110" d="100"/>
          <a:sy n="110"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9FD7B-6CE6-4E7F-90FB-D24729EA801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855C56A-6EA4-474C-A240-B13CBF075D85}">
      <dgm:prSet/>
      <dgm:spPr/>
      <dgm:t>
        <a:bodyPr/>
        <a:lstStyle/>
        <a:p>
          <a:r>
            <a:rPr lang="en-US"/>
            <a:t>Importance of Practice</a:t>
          </a:r>
        </a:p>
      </dgm:t>
    </dgm:pt>
    <dgm:pt modelId="{BEEFEDC8-B073-403C-988C-88D7F19F1025}" type="parTrans" cxnId="{FCC4F0E6-9248-48C4-B040-DBF989C512E9}">
      <dgm:prSet/>
      <dgm:spPr/>
      <dgm:t>
        <a:bodyPr/>
        <a:lstStyle/>
        <a:p>
          <a:endParaRPr lang="en-US"/>
        </a:p>
      </dgm:t>
    </dgm:pt>
    <dgm:pt modelId="{58F399D6-4F37-4A1B-87F7-D296C130DE56}" type="sibTrans" cxnId="{FCC4F0E6-9248-48C4-B040-DBF989C512E9}">
      <dgm:prSet/>
      <dgm:spPr/>
      <dgm:t>
        <a:bodyPr/>
        <a:lstStyle/>
        <a:p>
          <a:endParaRPr lang="en-US"/>
        </a:p>
      </dgm:t>
    </dgm:pt>
    <dgm:pt modelId="{B9DF74E3-69BF-47A4-B514-3A928B0E66BC}">
      <dgm:prSet/>
      <dgm:spPr/>
      <dgm:t>
        <a:bodyPr/>
        <a:lstStyle/>
        <a:p>
          <a:r>
            <a:rPr lang="en-US"/>
            <a:t>Effective Practice</a:t>
          </a:r>
        </a:p>
      </dgm:t>
    </dgm:pt>
    <dgm:pt modelId="{2D391FD7-D75F-4E94-BCC1-A9B106F62635}" type="parTrans" cxnId="{76BC97F2-7331-42CC-B67B-B74DB81F8A6C}">
      <dgm:prSet/>
      <dgm:spPr/>
      <dgm:t>
        <a:bodyPr/>
        <a:lstStyle/>
        <a:p>
          <a:endParaRPr lang="en-US"/>
        </a:p>
      </dgm:t>
    </dgm:pt>
    <dgm:pt modelId="{4F8BEAE1-D759-46A8-8C0B-C9150C1A2D5A}" type="sibTrans" cxnId="{76BC97F2-7331-42CC-B67B-B74DB81F8A6C}">
      <dgm:prSet/>
      <dgm:spPr/>
      <dgm:t>
        <a:bodyPr/>
        <a:lstStyle/>
        <a:p>
          <a:endParaRPr lang="en-US"/>
        </a:p>
      </dgm:t>
    </dgm:pt>
    <dgm:pt modelId="{CBE95662-A27A-4A0D-8D8E-D73F51C8B858}">
      <dgm:prSet/>
      <dgm:spPr/>
      <dgm:t>
        <a:bodyPr/>
        <a:lstStyle/>
        <a:p>
          <a:r>
            <a:rPr lang="en-US"/>
            <a:t>Self-Regulated Practice</a:t>
          </a:r>
        </a:p>
      </dgm:t>
    </dgm:pt>
    <dgm:pt modelId="{2C958D1E-490A-4DE6-B044-56463B720C88}" type="parTrans" cxnId="{D9D2FF42-4E6F-40C5-92BF-2DC9D689FBE3}">
      <dgm:prSet/>
      <dgm:spPr/>
      <dgm:t>
        <a:bodyPr/>
        <a:lstStyle/>
        <a:p>
          <a:endParaRPr lang="en-US"/>
        </a:p>
      </dgm:t>
    </dgm:pt>
    <dgm:pt modelId="{46FE0E0E-0B0A-4B11-AA54-EFE7921F6965}" type="sibTrans" cxnId="{D9D2FF42-4E6F-40C5-92BF-2DC9D689FBE3}">
      <dgm:prSet/>
      <dgm:spPr/>
      <dgm:t>
        <a:bodyPr/>
        <a:lstStyle/>
        <a:p>
          <a:endParaRPr lang="en-US"/>
        </a:p>
      </dgm:t>
    </dgm:pt>
    <dgm:pt modelId="{B35ED601-C8F9-4724-B0F1-52E6DB08A085}">
      <dgm:prSet/>
      <dgm:spPr/>
      <dgm:t>
        <a:bodyPr/>
        <a:lstStyle/>
        <a:p>
          <a:r>
            <a:rPr lang="en-US" dirty="0"/>
            <a:t>Internal desire to perform well-  a key factor increased learning.</a:t>
          </a:r>
        </a:p>
      </dgm:t>
    </dgm:pt>
    <dgm:pt modelId="{5EBF5919-BF47-44CC-8715-C894BB17187F}" type="parTrans" cxnId="{6AA7D49C-A69A-4D0B-BCE2-4ED975635293}">
      <dgm:prSet/>
      <dgm:spPr/>
      <dgm:t>
        <a:bodyPr/>
        <a:lstStyle/>
        <a:p>
          <a:endParaRPr lang="en-US"/>
        </a:p>
      </dgm:t>
    </dgm:pt>
    <dgm:pt modelId="{A3A21BB8-B078-4F3B-968D-341C95F4403D}" type="sibTrans" cxnId="{6AA7D49C-A69A-4D0B-BCE2-4ED975635293}">
      <dgm:prSet/>
      <dgm:spPr/>
      <dgm:t>
        <a:bodyPr/>
        <a:lstStyle/>
        <a:p>
          <a:endParaRPr lang="en-US"/>
        </a:p>
      </dgm:t>
    </dgm:pt>
    <dgm:pt modelId="{07F3F58D-3F2A-8446-8E9F-C02B8713BD03}" type="pres">
      <dgm:prSet presAssocID="{E2F9FD7B-6CE6-4E7F-90FB-D24729EA801F}" presName="linear" presStyleCnt="0">
        <dgm:presLayoutVars>
          <dgm:animLvl val="lvl"/>
          <dgm:resizeHandles val="exact"/>
        </dgm:presLayoutVars>
      </dgm:prSet>
      <dgm:spPr/>
    </dgm:pt>
    <dgm:pt modelId="{59545DBF-56AC-B341-9672-ABC439918D9C}" type="pres">
      <dgm:prSet presAssocID="{0855C56A-6EA4-474C-A240-B13CBF075D85}" presName="parentText" presStyleLbl="node1" presStyleIdx="0" presStyleCnt="4">
        <dgm:presLayoutVars>
          <dgm:chMax val="0"/>
          <dgm:bulletEnabled val="1"/>
        </dgm:presLayoutVars>
      </dgm:prSet>
      <dgm:spPr/>
    </dgm:pt>
    <dgm:pt modelId="{86C1273C-CB8E-064A-859C-35D9FBE45F7C}" type="pres">
      <dgm:prSet presAssocID="{58F399D6-4F37-4A1B-87F7-D296C130DE56}" presName="spacer" presStyleCnt="0"/>
      <dgm:spPr/>
    </dgm:pt>
    <dgm:pt modelId="{315C2FD2-7A9B-D04D-8AA3-595F7CAA6706}" type="pres">
      <dgm:prSet presAssocID="{B9DF74E3-69BF-47A4-B514-3A928B0E66BC}" presName="parentText" presStyleLbl="node1" presStyleIdx="1" presStyleCnt="4">
        <dgm:presLayoutVars>
          <dgm:chMax val="0"/>
          <dgm:bulletEnabled val="1"/>
        </dgm:presLayoutVars>
      </dgm:prSet>
      <dgm:spPr/>
    </dgm:pt>
    <dgm:pt modelId="{D6A632D6-4188-CD44-AD3D-B09EE666CFB0}" type="pres">
      <dgm:prSet presAssocID="{4F8BEAE1-D759-46A8-8C0B-C9150C1A2D5A}" presName="spacer" presStyleCnt="0"/>
      <dgm:spPr/>
    </dgm:pt>
    <dgm:pt modelId="{CFCFA603-BF5F-B947-BF2E-E67A66A58C45}" type="pres">
      <dgm:prSet presAssocID="{CBE95662-A27A-4A0D-8D8E-D73F51C8B858}" presName="parentText" presStyleLbl="node1" presStyleIdx="2" presStyleCnt="4">
        <dgm:presLayoutVars>
          <dgm:chMax val="0"/>
          <dgm:bulletEnabled val="1"/>
        </dgm:presLayoutVars>
      </dgm:prSet>
      <dgm:spPr/>
    </dgm:pt>
    <dgm:pt modelId="{DE1637C6-A964-EF41-9EB1-763EA39DBB9C}" type="pres">
      <dgm:prSet presAssocID="{46FE0E0E-0B0A-4B11-AA54-EFE7921F6965}" presName="spacer" presStyleCnt="0"/>
      <dgm:spPr/>
    </dgm:pt>
    <dgm:pt modelId="{651740B8-EEF8-C747-AB04-A76C21E180AA}" type="pres">
      <dgm:prSet presAssocID="{B35ED601-C8F9-4724-B0F1-52E6DB08A085}" presName="parentText" presStyleLbl="node1" presStyleIdx="3" presStyleCnt="4">
        <dgm:presLayoutVars>
          <dgm:chMax val="0"/>
          <dgm:bulletEnabled val="1"/>
        </dgm:presLayoutVars>
      </dgm:prSet>
      <dgm:spPr/>
    </dgm:pt>
  </dgm:ptLst>
  <dgm:cxnLst>
    <dgm:cxn modelId="{F835C132-5DD4-C34E-971B-B480F5D83D9D}" type="presOf" srcId="{B9DF74E3-69BF-47A4-B514-3A928B0E66BC}" destId="{315C2FD2-7A9B-D04D-8AA3-595F7CAA6706}" srcOrd="0" destOrd="0" presId="urn:microsoft.com/office/officeart/2005/8/layout/vList2"/>
    <dgm:cxn modelId="{D9D2FF42-4E6F-40C5-92BF-2DC9D689FBE3}" srcId="{E2F9FD7B-6CE6-4E7F-90FB-D24729EA801F}" destId="{CBE95662-A27A-4A0D-8D8E-D73F51C8B858}" srcOrd="2" destOrd="0" parTransId="{2C958D1E-490A-4DE6-B044-56463B720C88}" sibTransId="{46FE0E0E-0B0A-4B11-AA54-EFE7921F6965}"/>
    <dgm:cxn modelId="{C835B287-7CDD-DD44-B2F0-99A6257F020E}" type="presOf" srcId="{B35ED601-C8F9-4724-B0F1-52E6DB08A085}" destId="{651740B8-EEF8-C747-AB04-A76C21E180AA}" srcOrd="0" destOrd="0" presId="urn:microsoft.com/office/officeart/2005/8/layout/vList2"/>
    <dgm:cxn modelId="{B624C98F-6064-0843-BBAC-8D91E0DD93BC}" type="presOf" srcId="{CBE95662-A27A-4A0D-8D8E-D73F51C8B858}" destId="{CFCFA603-BF5F-B947-BF2E-E67A66A58C45}" srcOrd="0" destOrd="0" presId="urn:microsoft.com/office/officeart/2005/8/layout/vList2"/>
    <dgm:cxn modelId="{6AA7D49C-A69A-4D0B-BCE2-4ED975635293}" srcId="{E2F9FD7B-6CE6-4E7F-90FB-D24729EA801F}" destId="{B35ED601-C8F9-4724-B0F1-52E6DB08A085}" srcOrd="3" destOrd="0" parTransId="{5EBF5919-BF47-44CC-8715-C894BB17187F}" sibTransId="{A3A21BB8-B078-4F3B-968D-341C95F4403D}"/>
    <dgm:cxn modelId="{D01D4AD9-2804-8A4B-909C-EA61C1A4331D}" type="presOf" srcId="{0855C56A-6EA4-474C-A240-B13CBF075D85}" destId="{59545DBF-56AC-B341-9672-ABC439918D9C}" srcOrd="0" destOrd="0" presId="urn:microsoft.com/office/officeart/2005/8/layout/vList2"/>
    <dgm:cxn modelId="{21CD35E5-A1B2-A14E-ADD4-46C9718918F1}" type="presOf" srcId="{E2F9FD7B-6CE6-4E7F-90FB-D24729EA801F}" destId="{07F3F58D-3F2A-8446-8E9F-C02B8713BD03}" srcOrd="0" destOrd="0" presId="urn:microsoft.com/office/officeart/2005/8/layout/vList2"/>
    <dgm:cxn modelId="{FCC4F0E6-9248-48C4-B040-DBF989C512E9}" srcId="{E2F9FD7B-6CE6-4E7F-90FB-D24729EA801F}" destId="{0855C56A-6EA4-474C-A240-B13CBF075D85}" srcOrd="0" destOrd="0" parTransId="{BEEFEDC8-B073-403C-988C-88D7F19F1025}" sibTransId="{58F399D6-4F37-4A1B-87F7-D296C130DE56}"/>
    <dgm:cxn modelId="{76BC97F2-7331-42CC-B67B-B74DB81F8A6C}" srcId="{E2F9FD7B-6CE6-4E7F-90FB-D24729EA801F}" destId="{B9DF74E3-69BF-47A4-B514-3A928B0E66BC}" srcOrd="1" destOrd="0" parTransId="{2D391FD7-D75F-4E94-BCC1-A9B106F62635}" sibTransId="{4F8BEAE1-D759-46A8-8C0B-C9150C1A2D5A}"/>
    <dgm:cxn modelId="{46CA20A2-8D8E-DF4B-A2BB-FCC40E66EB60}" type="presParOf" srcId="{07F3F58D-3F2A-8446-8E9F-C02B8713BD03}" destId="{59545DBF-56AC-B341-9672-ABC439918D9C}" srcOrd="0" destOrd="0" presId="urn:microsoft.com/office/officeart/2005/8/layout/vList2"/>
    <dgm:cxn modelId="{67559C0E-38FB-9E4A-B9DE-4E0433D4A5AC}" type="presParOf" srcId="{07F3F58D-3F2A-8446-8E9F-C02B8713BD03}" destId="{86C1273C-CB8E-064A-859C-35D9FBE45F7C}" srcOrd="1" destOrd="0" presId="urn:microsoft.com/office/officeart/2005/8/layout/vList2"/>
    <dgm:cxn modelId="{E3B11590-A73B-9B44-88E3-0F99434CB0C4}" type="presParOf" srcId="{07F3F58D-3F2A-8446-8E9F-C02B8713BD03}" destId="{315C2FD2-7A9B-D04D-8AA3-595F7CAA6706}" srcOrd="2" destOrd="0" presId="urn:microsoft.com/office/officeart/2005/8/layout/vList2"/>
    <dgm:cxn modelId="{585B040E-37B1-AD4C-A44F-698F3FB57AC2}" type="presParOf" srcId="{07F3F58D-3F2A-8446-8E9F-C02B8713BD03}" destId="{D6A632D6-4188-CD44-AD3D-B09EE666CFB0}" srcOrd="3" destOrd="0" presId="urn:microsoft.com/office/officeart/2005/8/layout/vList2"/>
    <dgm:cxn modelId="{2B2BFAB9-FCD2-5A4F-B890-1FFF1FBF23EC}" type="presParOf" srcId="{07F3F58D-3F2A-8446-8E9F-C02B8713BD03}" destId="{CFCFA603-BF5F-B947-BF2E-E67A66A58C45}" srcOrd="4" destOrd="0" presId="urn:microsoft.com/office/officeart/2005/8/layout/vList2"/>
    <dgm:cxn modelId="{F46F997F-F1C7-8A4C-A271-2F8BE843CD0C}" type="presParOf" srcId="{07F3F58D-3F2A-8446-8E9F-C02B8713BD03}" destId="{DE1637C6-A964-EF41-9EB1-763EA39DBB9C}" srcOrd="5" destOrd="0" presId="urn:microsoft.com/office/officeart/2005/8/layout/vList2"/>
    <dgm:cxn modelId="{03BB937F-D0F5-6C43-B3F8-243B6BD6BE3F}" type="presParOf" srcId="{07F3F58D-3F2A-8446-8E9F-C02B8713BD03}" destId="{651740B8-EEF8-C747-AB04-A76C21E180A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E7342-E8F8-4D22-9D31-8BDE08D53A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71D638-72CE-4707-97DD-7C53832ECA9F}">
      <dgm:prSet/>
      <dgm:spPr/>
      <dgm:t>
        <a:bodyPr/>
        <a:lstStyle/>
        <a:p>
          <a:r>
            <a:rPr lang="en-US" b="1"/>
            <a:t>Practice Strategies</a:t>
          </a:r>
          <a:endParaRPr lang="en-US"/>
        </a:p>
      </dgm:t>
    </dgm:pt>
    <dgm:pt modelId="{7926EF8D-C724-4E2B-B0BB-A987F8C781C2}" type="parTrans" cxnId="{C4414E24-3A0E-4F70-88CB-34C6BCDB53EF}">
      <dgm:prSet/>
      <dgm:spPr/>
      <dgm:t>
        <a:bodyPr/>
        <a:lstStyle/>
        <a:p>
          <a:endParaRPr lang="en-US"/>
        </a:p>
      </dgm:t>
    </dgm:pt>
    <dgm:pt modelId="{6FC5F35C-0687-4C0E-AE4D-73BBA4B2FCF6}" type="sibTrans" cxnId="{C4414E24-3A0E-4F70-88CB-34C6BCDB53EF}">
      <dgm:prSet/>
      <dgm:spPr/>
      <dgm:t>
        <a:bodyPr/>
        <a:lstStyle/>
        <a:p>
          <a:endParaRPr lang="en-US"/>
        </a:p>
      </dgm:t>
    </dgm:pt>
    <dgm:pt modelId="{49CB29A0-645E-4870-B35A-24694C712D55}">
      <dgm:prSet custT="1"/>
      <dgm:spPr/>
      <dgm:t>
        <a:bodyPr/>
        <a:lstStyle/>
        <a:p>
          <a:r>
            <a:rPr lang="en-US" sz="1800"/>
            <a:t>Improved Practice Efficacy and Self-Regulation</a:t>
          </a:r>
        </a:p>
      </dgm:t>
    </dgm:pt>
    <dgm:pt modelId="{CA82130B-D1C5-420C-A658-BE250EB9F1CA}" type="parTrans" cxnId="{ADF31A19-60E9-487F-A392-E9D6DCD75E0F}">
      <dgm:prSet/>
      <dgm:spPr/>
      <dgm:t>
        <a:bodyPr/>
        <a:lstStyle/>
        <a:p>
          <a:endParaRPr lang="en-US"/>
        </a:p>
      </dgm:t>
    </dgm:pt>
    <dgm:pt modelId="{25522B12-7B0D-420E-BDA4-641D264DEB16}" type="sibTrans" cxnId="{ADF31A19-60E9-487F-A392-E9D6DCD75E0F}">
      <dgm:prSet/>
      <dgm:spPr/>
      <dgm:t>
        <a:bodyPr/>
        <a:lstStyle/>
        <a:p>
          <a:endParaRPr lang="en-US"/>
        </a:p>
      </dgm:t>
    </dgm:pt>
    <dgm:pt modelId="{58366623-23B7-4B03-B842-BC525DBF1611}">
      <dgm:prSet/>
      <dgm:spPr/>
      <dgm:t>
        <a:bodyPr/>
        <a:lstStyle/>
        <a:p>
          <a:r>
            <a:rPr lang="en-US" b="1" dirty="0"/>
            <a:t>Discussion of the benefit</a:t>
          </a:r>
          <a:endParaRPr lang="en-US" dirty="0"/>
        </a:p>
      </dgm:t>
    </dgm:pt>
    <dgm:pt modelId="{59057048-73B0-4B1F-A1B8-920AE49D1D71}" type="parTrans" cxnId="{6778034D-9DBB-4699-9458-23AF71D1DF5D}">
      <dgm:prSet/>
      <dgm:spPr/>
      <dgm:t>
        <a:bodyPr/>
        <a:lstStyle/>
        <a:p>
          <a:endParaRPr lang="en-US"/>
        </a:p>
      </dgm:t>
    </dgm:pt>
    <dgm:pt modelId="{7CBE1667-BFAF-43AF-AE42-B0B5762CB77B}" type="sibTrans" cxnId="{6778034D-9DBB-4699-9458-23AF71D1DF5D}">
      <dgm:prSet/>
      <dgm:spPr/>
      <dgm:t>
        <a:bodyPr/>
        <a:lstStyle/>
        <a:p>
          <a:endParaRPr lang="en-US"/>
        </a:p>
      </dgm:t>
    </dgm:pt>
    <dgm:pt modelId="{57D9C139-AE6A-42CB-867F-339E3D33D03F}">
      <dgm:prSet custT="1"/>
      <dgm:spPr/>
      <dgm:t>
        <a:bodyPr/>
        <a:lstStyle/>
        <a:p>
          <a:r>
            <a:rPr lang="en-US" sz="1800" dirty="0"/>
            <a:t>Students can not explain why at this time.</a:t>
          </a:r>
        </a:p>
      </dgm:t>
    </dgm:pt>
    <dgm:pt modelId="{4C9D160B-52B4-44E5-A951-CA15E1E1CF68}" type="parTrans" cxnId="{734DE5E2-657F-42CA-9484-A24913A63BCF}">
      <dgm:prSet/>
      <dgm:spPr/>
      <dgm:t>
        <a:bodyPr/>
        <a:lstStyle/>
        <a:p>
          <a:endParaRPr lang="en-US"/>
        </a:p>
      </dgm:t>
    </dgm:pt>
    <dgm:pt modelId="{A10E42D3-AAC2-49D5-A42E-BD8748591B45}" type="sibTrans" cxnId="{734DE5E2-657F-42CA-9484-A24913A63BCF}">
      <dgm:prSet/>
      <dgm:spPr/>
      <dgm:t>
        <a:bodyPr/>
        <a:lstStyle/>
        <a:p>
          <a:endParaRPr lang="en-US"/>
        </a:p>
      </dgm:t>
    </dgm:pt>
    <dgm:pt modelId="{6201325B-DEC3-4074-8842-FEFCCE18E504}">
      <dgm:prSet/>
      <dgm:spPr/>
      <dgm:t>
        <a:bodyPr/>
        <a:lstStyle/>
        <a:p>
          <a:r>
            <a:rPr lang="en-US" b="1"/>
            <a:t>Complications</a:t>
          </a:r>
          <a:endParaRPr lang="en-US"/>
        </a:p>
      </dgm:t>
    </dgm:pt>
    <dgm:pt modelId="{172E87DA-4253-4E51-991D-567CEBE91D33}" type="parTrans" cxnId="{8E478256-7A77-416F-905C-AE1738F1DB53}">
      <dgm:prSet/>
      <dgm:spPr/>
      <dgm:t>
        <a:bodyPr/>
        <a:lstStyle/>
        <a:p>
          <a:endParaRPr lang="en-US"/>
        </a:p>
      </dgm:t>
    </dgm:pt>
    <dgm:pt modelId="{ADD3F768-5ED3-4BDC-A40E-DA0BAF08C8C0}" type="sibTrans" cxnId="{8E478256-7A77-416F-905C-AE1738F1DB53}">
      <dgm:prSet/>
      <dgm:spPr/>
      <dgm:t>
        <a:bodyPr/>
        <a:lstStyle/>
        <a:p>
          <a:endParaRPr lang="en-US"/>
        </a:p>
      </dgm:t>
    </dgm:pt>
    <dgm:pt modelId="{587891E0-80F5-4C84-8E52-1756169F94F1}">
      <dgm:prSet custT="1"/>
      <dgm:spPr/>
      <dgm:t>
        <a:bodyPr/>
        <a:lstStyle/>
        <a:p>
          <a:r>
            <a:rPr lang="en-US" sz="1800"/>
            <a:t>Busy schedules</a:t>
          </a:r>
        </a:p>
      </dgm:t>
    </dgm:pt>
    <dgm:pt modelId="{7A261980-048B-4724-9680-B40F974B941B}" type="parTrans" cxnId="{971EDCBD-4C43-4F49-9FFB-AAC77AB7D9F8}">
      <dgm:prSet/>
      <dgm:spPr/>
      <dgm:t>
        <a:bodyPr/>
        <a:lstStyle/>
        <a:p>
          <a:endParaRPr lang="en-US"/>
        </a:p>
      </dgm:t>
    </dgm:pt>
    <dgm:pt modelId="{087601C9-BCB5-46E0-8EC2-3DA4499D0FE7}" type="sibTrans" cxnId="{971EDCBD-4C43-4F49-9FFB-AAC77AB7D9F8}">
      <dgm:prSet/>
      <dgm:spPr/>
      <dgm:t>
        <a:bodyPr/>
        <a:lstStyle/>
        <a:p>
          <a:endParaRPr lang="en-US"/>
        </a:p>
      </dgm:t>
    </dgm:pt>
    <dgm:pt modelId="{68422E9D-FACB-4C37-B7CB-3247F0B59DD9}">
      <dgm:prSet custT="1"/>
      <dgm:spPr/>
      <dgm:t>
        <a:bodyPr/>
        <a:lstStyle/>
        <a:p>
          <a:r>
            <a:rPr lang="en-US" sz="1800" dirty="0"/>
            <a:t>Living Arrangements</a:t>
          </a:r>
        </a:p>
      </dgm:t>
    </dgm:pt>
    <dgm:pt modelId="{0128EC02-059A-49F5-80A8-BDF063EF2655}" type="parTrans" cxnId="{62BB574D-72FE-46CE-88D3-419EE2B71BBA}">
      <dgm:prSet/>
      <dgm:spPr/>
      <dgm:t>
        <a:bodyPr/>
        <a:lstStyle/>
        <a:p>
          <a:endParaRPr lang="en-US"/>
        </a:p>
      </dgm:t>
    </dgm:pt>
    <dgm:pt modelId="{82CB317B-3F03-47A2-B8BA-48B5B48CA745}" type="sibTrans" cxnId="{62BB574D-72FE-46CE-88D3-419EE2B71BBA}">
      <dgm:prSet/>
      <dgm:spPr/>
      <dgm:t>
        <a:bodyPr/>
        <a:lstStyle/>
        <a:p>
          <a:endParaRPr lang="en-US"/>
        </a:p>
      </dgm:t>
    </dgm:pt>
    <dgm:pt modelId="{E436011A-D5AC-407F-9026-32CC0A694D09}">
      <dgm:prSet custT="1"/>
      <dgm:spPr/>
      <dgm:t>
        <a:bodyPr/>
        <a:lstStyle/>
        <a:p>
          <a:r>
            <a:rPr lang="en-US" sz="1800" i="1" dirty="0"/>
            <a:t>“I cannot practice at home because I have football.”</a:t>
          </a:r>
          <a:endParaRPr lang="en-US" sz="1800" dirty="0"/>
        </a:p>
      </dgm:t>
    </dgm:pt>
    <dgm:pt modelId="{93CE49FB-F4EA-4BA3-B4EE-6BDE54270F1F}" type="parTrans" cxnId="{FAA2A0FE-4DD4-49CC-9389-A3FA21E1EBEC}">
      <dgm:prSet/>
      <dgm:spPr/>
      <dgm:t>
        <a:bodyPr/>
        <a:lstStyle/>
        <a:p>
          <a:endParaRPr lang="en-US"/>
        </a:p>
      </dgm:t>
    </dgm:pt>
    <dgm:pt modelId="{E4A7C7F7-6A27-4A39-A7B7-249B987D5060}" type="sibTrans" cxnId="{FAA2A0FE-4DD4-49CC-9389-A3FA21E1EBEC}">
      <dgm:prSet/>
      <dgm:spPr/>
      <dgm:t>
        <a:bodyPr/>
        <a:lstStyle/>
        <a:p>
          <a:endParaRPr lang="en-US"/>
        </a:p>
      </dgm:t>
    </dgm:pt>
    <dgm:pt modelId="{A998F21D-E35D-4102-ABEF-C12897CB0483}">
      <dgm:prSet custT="1"/>
      <dgm:spPr/>
      <dgm:t>
        <a:bodyPr/>
        <a:lstStyle/>
        <a:p>
          <a:r>
            <a:rPr lang="en-US" sz="1800" i="1"/>
            <a:t>”I cannot practice at home because I live in an apartment.”</a:t>
          </a:r>
          <a:endParaRPr lang="en-US" sz="1800"/>
        </a:p>
      </dgm:t>
    </dgm:pt>
    <dgm:pt modelId="{DF4D2FA9-0FD5-435C-AF44-F44D880BFCC9}" type="parTrans" cxnId="{9D491EED-054F-4EE6-9E01-C4C31CCAA414}">
      <dgm:prSet/>
      <dgm:spPr/>
      <dgm:t>
        <a:bodyPr/>
        <a:lstStyle/>
        <a:p>
          <a:endParaRPr lang="en-US"/>
        </a:p>
      </dgm:t>
    </dgm:pt>
    <dgm:pt modelId="{18F3307C-6A0B-45F3-ACB5-A95FB31604DE}" type="sibTrans" cxnId="{9D491EED-054F-4EE6-9E01-C4C31CCAA414}">
      <dgm:prSet/>
      <dgm:spPr/>
      <dgm:t>
        <a:bodyPr/>
        <a:lstStyle/>
        <a:p>
          <a:endParaRPr lang="en-US"/>
        </a:p>
      </dgm:t>
    </dgm:pt>
    <dgm:pt modelId="{798D3383-AF43-46A1-B928-7345CD376C00}">
      <dgm:prSet custT="1"/>
      <dgm:spPr/>
      <dgm:t>
        <a:bodyPr/>
        <a:lstStyle/>
        <a:p>
          <a:r>
            <a:rPr lang="en-US" sz="1800" i="1" dirty="0"/>
            <a:t>“I cannot practice at home because my parent sleeps during the day because they work nights.”</a:t>
          </a:r>
          <a:endParaRPr lang="en-US" sz="1800" dirty="0"/>
        </a:p>
      </dgm:t>
    </dgm:pt>
    <dgm:pt modelId="{97018D52-F284-4B81-A329-802168E282F2}" type="parTrans" cxnId="{033C5BCD-686B-41FA-95E4-49324D98DFD5}">
      <dgm:prSet/>
      <dgm:spPr/>
      <dgm:t>
        <a:bodyPr/>
        <a:lstStyle/>
        <a:p>
          <a:endParaRPr lang="en-US"/>
        </a:p>
      </dgm:t>
    </dgm:pt>
    <dgm:pt modelId="{87103972-34E4-419C-94C0-5783D4D0F987}" type="sibTrans" cxnId="{033C5BCD-686B-41FA-95E4-49324D98DFD5}">
      <dgm:prSet/>
      <dgm:spPr/>
      <dgm:t>
        <a:bodyPr/>
        <a:lstStyle/>
        <a:p>
          <a:endParaRPr lang="en-US"/>
        </a:p>
      </dgm:t>
    </dgm:pt>
    <dgm:pt modelId="{B5815FBA-9CCF-48DB-BCE1-813E82C76504}">
      <dgm:prSet/>
      <dgm:spPr/>
      <dgm:t>
        <a:bodyPr/>
        <a:lstStyle/>
        <a:p>
          <a:r>
            <a:rPr lang="en-US" b="1" dirty="0"/>
            <a:t>Practice improved CONFIDENCE</a:t>
          </a:r>
          <a:endParaRPr lang="en-US" dirty="0"/>
        </a:p>
      </dgm:t>
    </dgm:pt>
    <dgm:pt modelId="{39011F8A-B2EB-4726-B753-FCF088D1177C}" type="parTrans" cxnId="{8BB5088D-8211-41CF-B5E0-BEE937C0E5A7}">
      <dgm:prSet/>
      <dgm:spPr/>
      <dgm:t>
        <a:bodyPr/>
        <a:lstStyle/>
        <a:p>
          <a:endParaRPr lang="en-US"/>
        </a:p>
      </dgm:t>
    </dgm:pt>
    <dgm:pt modelId="{551CFB7E-9B60-4777-9A5B-C1D3EBE9A122}" type="sibTrans" cxnId="{8BB5088D-8211-41CF-B5E0-BEE937C0E5A7}">
      <dgm:prSet/>
      <dgm:spPr/>
      <dgm:t>
        <a:bodyPr/>
        <a:lstStyle/>
        <a:p>
          <a:endParaRPr lang="en-US"/>
        </a:p>
      </dgm:t>
    </dgm:pt>
    <dgm:pt modelId="{F14338DC-770C-2C48-82C5-8824D8CC4E80}" type="pres">
      <dgm:prSet presAssocID="{CF1E7342-E8F8-4D22-9D31-8BDE08D53A8A}" presName="Name0" presStyleCnt="0">
        <dgm:presLayoutVars>
          <dgm:dir/>
          <dgm:animLvl val="lvl"/>
          <dgm:resizeHandles val="exact"/>
        </dgm:presLayoutVars>
      </dgm:prSet>
      <dgm:spPr/>
    </dgm:pt>
    <dgm:pt modelId="{F8788F5F-E55F-9447-817D-5F7642FE7C91}" type="pres">
      <dgm:prSet presAssocID="{5A71D638-72CE-4707-97DD-7C53832ECA9F}" presName="linNode" presStyleCnt="0"/>
      <dgm:spPr/>
    </dgm:pt>
    <dgm:pt modelId="{4777A93F-B545-744F-8E4B-6B4703825193}" type="pres">
      <dgm:prSet presAssocID="{5A71D638-72CE-4707-97DD-7C53832ECA9F}" presName="parentText" presStyleLbl="node1" presStyleIdx="0" presStyleCnt="4" custScaleY="67862">
        <dgm:presLayoutVars>
          <dgm:chMax val="1"/>
          <dgm:bulletEnabled val="1"/>
        </dgm:presLayoutVars>
      </dgm:prSet>
      <dgm:spPr/>
    </dgm:pt>
    <dgm:pt modelId="{26E06D56-75A9-E547-9061-F0DBFF29282D}" type="pres">
      <dgm:prSet presAssocID="{5A71D638-72CE-4707-97DD-7C53832ECA9F}" presName="descendantText" presStyleLbl="alignAccFollowNode1" presStyleIdx="0" presStyleCnt="3">
        <dgm:presLayoutVars>
          <dgm:bulletEnabled val="1"/>
        </dgm:presLayoutVars>
      </dgm:prSet>
      <dgm:spPr/>
    </dgm:pt>
    <dgm:pt modelId="{5F3C0B7C-AABE-C94C-80EE-BDC96C379F71}" type="pres">
      <dgm:prSet presAssocID="{6FC5F35C-0687-4C0E-AE4D-73BBA4B2FCF6}" presName="sp" presStyleCnt="0"/>
      <dgm:spPr/>
    </dgm:pt>
    <dgm:pt modelId="{B624C0DD-B8AF-1041-92F4-62E0FC037563}" type="pres">
      <dgm:prSet presAssocID="{58366623-23B7-4B03-B842-BC525DBF1611}" presName="linNode" presStyleCnt="0"/>
      <dgm:spPr/>
    </dgm:pt>
    <dgm:pt modelId="{2D6FBD94-ACF9-2C4D-91BB-ADBBD9EC062E}" type="pres">
      <dgm:prSet presAssocID="{58366623-23B7-4B03-B842-BC525DBF1611}" presName="parentText" presStyleLbl="node1" presStyleIdx="1" presStyleCnt="4" custScaleY="60398">
        <dgm:presLayoutVars>
          <dgm:chMax val="1"/>
          <dgm:bulletEnabled val="1"/>
        </dgm:presLayoutVars>
      </dgm:prSet>
      <dgm:spPr/>
    </dgm:pt>
    <dgm:pt modelId="{CCAC4BC9-B48A-9E48-A9F1-84DD71629577}" type="pres">
      <dgm:prSet presAssocID="{58366623-23B7-4B03-B842-BC525DBF1611}" presName="descendantText" presStyleLbl="alignAccFollowNode1" presStyleIdx="1" presStyleCnt="3">
        <dgm:presLayoutVars>
          <dgm:bulletEnabled val="1"/>
        </dgm:presLayoutVars>
      </dgm:prSet>
      <dgm:spPr/>
    </dgm:pt>
    <dgm:pt modelId="{A6281DCB-9371-D74E-98EF-CD37665874C7}" type="pres">
      <dgm:prSet presAssocID="{7CBE1667-BFAF-43AF-AE42-B0B5762CB77B}" presName="sp" presStyleCnt="0"/>
      <dgm:spPr/>
    </dgm:pt>
    <dgm:pt modelId="{49224E2C-3E96-2C46-BC87-694E03E4582B}" type="pres">
      <dgm:prSet presAssocID="{6201325B-DEC3-4074-8842-FEFCCE18E504}" presName="linNode" presStyleCnt="0"/>
      <dgm:spPr/>
    </dgm:pt>
    <dgm:pt modelId="{684C103A-5170-3146-92C4-64D2CF3D3698}" type="pres">
      <dgm:prSet presAssocID="{6201325B-DEC3-4074-8842-FEFCCE18E504}" presName="parentText" presStyleLbl="node1" presStyleIdx="2" presStyleCnt="4">
        <dgm:presLayoutVars>
          <dgm:chMax val="1"/>
          <dgm:bulletEnabled val="1"/>
        </dgm:presLayoutVars>
      </dgm:prSet>
      <dgm:spPr/>
    </dgm:pt>
    <dgm:pt modelId="{07BE0D8F-A235-4A4D-BADE-C457D9BFD250}" type="pres">
      <dgm:prSet presAssocID="{6201325B-DEC3-4074-8842-FEFCCE18E504}" presName="descendantText" presStyleLbl="alignAccFollowNode1" presStyleIdx="2" presStyleCnt="3" custScaleY="124410">
        <dgm:presLayoutVars>
          <dgm:bulletEnabled val="1"/>
        </dgm:presLayoutVars>
      </dgm:prSet>
      <dgm:spPr/>
    </dgm:pt>
    <dgm:pt modelId="{95D74BFE-E339-2C40-96A4-9516B327D0D1}" type="pres">
      <dgm:prSet presAssocID="{ADD3F768-5ED3-4BDC-A40E-DA0BAF08C8C0}" presName="sp" presStyleCnt="0"/>
      <dgm:spPr/>
    </dgm:pt>
    <dgm:pt modelId="{76EA56CD-8D91-5A40-86FE-FACB83C3A6F1}" type="pres">
      <dgm:prSet presAssocID="{B5815FBA-9CCF-48DB-BCE1-813E82C76504}" presName="linNode" presStyleCnt="0"/>
      <dgm:spPr/>
    </dgm:pt>
    <dgm:pt modelId="{CCE73066-A8C9-8F48-A1A2-17C77FD06101}" type="pres">
      <dgm:prSet presAssocID="{B5815FBA-9CCF-48DB-BCE1-813E82C76504}" presName="parentText" presStyleLbl="node1" presStyleIdx="3" presStyleCnt="4" custScaleY="40156">
        <dgm:presLayoutVars>
          <dgm:chMax val="1"/>
          <dgm:bulletEnabled val="1"/>
        </dgm:presLayoutVars>
      </dgm:prSet>
      <dgm:spPr/>
    </dgm:pt>
  </dgm:ptLst>
  <dgm:cxnLst>
    <dgm:cxn modelId="{ED7D1D02-7DC1-6C47-A2CA-067EA442DBE0}" type="presOf" srcId="{A998F21D-E35D-4102-ABEF-C12897CB0483}" destId="{07BE0D8F-A235-4A4D-BADE-C457D9BFD250}" srcOrd="0" destOrd="3" presId="urn:microsoft.com/office/officeart/2005/8/layout/vList5"/>
    <dgm:cxn modelId="{ADF31A19-60E9-487F-A392-E9D6DCD75E0F}" srcId="{5A71D638-72CE-4707-97DD-7C53832ECA9F}" destId="{49CB29A0-645E-4870-B35A-24694C712D55}" srcOrd="0" destOrd="0" parTransId="{CA82130B-D1C5-420C-A658-BE250EB9F1CA}" sibTransId="{25522B12-7B0D-420E-BDA4-641D264DEB16}"/>
    <dgm:cxn modelId="{C4414E24-3A0E-4F70-88CB-34C6BCDB53EF}" srcId="{CF1E7342-E8F8-4D22-9D31-8BDE08D53A8A}" destId="{5A71D638-72CE-4707-97DD-7C53832ECA9F}" srcOrd="0" destOrd="0" parTransId="{7926EF8D-C724-4E2B-B0BB-A987F8C781C2}" sibTransId="{6FC5F35C-0687-4C0E-AE4D-73BBA4B2FCF6}"/>
    <dgm:cxn modelId="{DA64AD37-7AC2-D24A-8153-ADA0ED670BA2}" type="presOf" srcId="{E436011A-D5AC-407F-9026-32CC0A694D09}" destId="{07BE0D8F-A235-4A4D-BADE-C457D9BFD250}" srcOrd="0" destOrd="2" presId="urn:microsoft.com/office/officeart/2005/8/layout/vList5"/>
    <dgm:cxn modelId="{6778034D-9DBB-4699-9458-23AF71D1DF5D}" srcId="{CF1E7342-E8F8-4D22-9D31-8BDE08D53A8A}" destId="{58366623-23B7-4B03-B842-BC525DBF1611}" srcOrd="1" destOrd="0" parTransId="{59057048-73B0-4B1F-A1B8-920AE49D1D71}" sibTransId="{7CBE1667-BFAF-43AF-AE42-B0B5762CB77B}"/>
    <dgm:cxn modelId="{62BB574D-72FE-46CE-88D3-419EE2B71BBA}" srcId="{6201325B-DEC3-4074-8842-FEFCCE18E504}" destId="{68422E9D-FACB-4C37-B7CB-3247F0B59DD9}" srcOrd="1" destOrd="0" parTransId="{0128EC02-059A-49F5-80A8-BDF063EF2655}" sibTransId="{82CB317B-3F03-47A2-B8BA-48B5B48CA745}"/>
    <dgm:cxn modelId="{8E478256-7A77-416F-905C-AE1738F1DB53}" srcId="{CF1E7342-E8F8-4D22-9D31-8BDE08D53A8A}" destId="{6201325B-DEC3-4074-8842-FEFCCE18E504}" srcOrd="2" destOrd="0" parTransId="{172E87DA-4253-4E51-991D-567CEBE91D33}" sibTransId="{ADD3F768-5ED3-4BDC-A40E-DA0BAF08C8C0}"/>
    <dgm:cxn modelId="{7DCAC459-6897-3743-B2EE-AA4AE7DF5428}" type="presOf" srcId="{CF1E7342-E8F8-4D22-9D31-8BDE08D53A8A}" destId="{F14338DC-770C-2C48-82C5-8824D8CC4E80}" srcOrd="0" destOrd="0" presId="urn:microsoft.com/office/officeart/2005/8/layout/vList5"/>
    <dgm:cxn modelId="{76D46D62-ED62-1243-9304-8F4837432C53}" type="presOf" srcId="{6201325B-DEC3-4074-8842-FEFCCE18E504}" destId="{684C103A-5170-3146-92C4-64D2CF3D3698}" srcOrd="0" destOrd="0" presId="urn:microsoft.com/office/officeart/2005/8/layout/vList5"/>
    <dgm:cxn modelId="{91CE5A7C-4F87-0748-800B-D7CB89D4C39E}" type="presOf" srcId="{798D3383-AF43-46A1-B928-7345CD376C00}" destId="{07BE0D8F-A235-4A4D-BADE-C457D9BFD250}" srcOrd="0" destOrd="4" presId="urn:microsoft.com/office/officeart/2005/8/layout/vList5"/>
    <dgm:cxn modelId="{8BB5088D-8211-41CF-B5E0-BEE937C0E5A7}" srcId="{CF1E7342-E8F8-4D22-9D31-8BDE08D53A8A}" destId="{B5815FBA-9CCF-48DB-BCE1-813E82C76504}" srcOrd="3" destOrd="0" parTransId="{39011F8A-B2EB-4726-B753-FCF088D1177C}" sibTransId="{551CFB7E-9B60-4777-9A5B-C1D3EBE9A122}"/>
    <dgm:cxn modelId="{597422AA-2A40-7342-913D-C36F42D4CE9B}" type="presOf" srcId="{5A71D638-72CE-4707-97DD-7C53832ECA9F}" destId="{4777A93F-B545-744F-8E4B-6B4703825193}" srcOrd="0" destOrd="0" presId="urn:microsoft.com/office/officeart/2005/8/layout/vList5"/>
    <dgm:cxn modelId="{03ED8BAC-BCFD-B04F-8E55-237D873F2B05}" type="presOf" srcId="{57D9C139-AE6A-42CB-867F-339E3D33D03F}" destId="{CCAC4BC9-B48A-9E48-A9F1-84DD71629577}" srcOrd="0" destOrd="0" presId="urn:microsoft.com/office/officeart/2005/8/layout/vList5"/>
    <dgm:cxn modelId="{ABF19DAD-53CE-EB44-9822-9CB2992E3B30}" type="presOf" srcId="{B5815FBA-9CCF-48DB-BCE1-813E82C76504}" destId="{CCE73066-A8C9-8F48-A1A2-17C77FD06101}" srcOrd="0" destOrd="0" presId="urn:microsoft.com/office/officeart/2005/8/layout/vList5"/>
    <dgm:cxn modelId="{971EDCBD-4C43-4F49-9FFB-AAC77AB7D9F8}" srcId="{6201325B-DEC3-4074-8842-FEFCCE18E504}" destId="{587891E0-80F5-4C84-8E52-1756169F94F1}" srcOrd="0" destOrd="0" parTransId="{7A261980-048B-4724-9680-B40F974B941B}" sibTransId="{087601C9-BCB5-46E0-8EC2-3DA4499D0FE7}"/>
    <dgm:cxn modelId="{033C5BCD-686B-41FA-95E4-49324D98DFD5}" srcId="{6201325B-DEC3-4074-8842-FEFCCE18E504}" destId="{798D3383-AF43-46A1-B928-7345CD376C00}" srcOrd="4" destOrd="0" parTransId="{97018D52-F284-4B81-A329-802168E282F2}" sibTransId="{87103972-34E4-419C-94C0-5783D4D0F987}"/>
    <dgm:cxn modelId="{74D649D0-B6F8-2C42-860D-2AF79990701B}" type="presOf" srcId="{587891E0-80F5-4C84-8E52-1756169F94F1}" destId="{07BE0D8F-A235-4A4D-BADE-C457D9BFD250}" srcOrd="0" destOrd="0" presId="urn:microsoft.com/office/officeart/2005/8/layout/vList5"/>
    <dgm:cxn modelId="{3FAD5DDB-1CED-5F47-B66F-700320A03CA1}" type="presOf" srcId="{58366623-23B7-4B03-B842-BC525DBF1611}" destId="{2D6FBD94-ACF9-2C4D-91BB-ADBBD9EC062E}" srcOrd="0" destOrd="0" presId="urn:microsoft.com/office/officeart/2005/8/layout/vList5"/>
    <dgm:cxn modelId="{734DE5E2-657F-42CA-9484-A24913A63BCF}" srcId="{58366623-23B7-4B03-B842-BC525DBF1611}" destId="{57D9C139-AE6A-42CB-867F-339E3D33D03F}" srcOrd="0" destOrd="0" parTransId="{4C9D160B-52B4-44E5-A951-CA15E1E1CF68}" sibTransId="{A10E42D3-AAC2-49D5-A42E-BD8748591B45}"/>
    <dgm:cxn modelId="{8F86D7E8-FC5B-ED4C-9048-8033EAABE4FA}" type="presOf" srcId="{49CB29A0-645E-4870-B35A-24694C712D55}" destId="{26E06D56-75A9-E547-9061-F0DBFF29282D}" srcOrd="0" destOrd="0" presId="urn:microsoft.com/office/officeart/2005/8/layout/vList5"/>
    <dgm:cxn modelId="{9D491EED-054F-4EE6-9E01-C4C31CCAA414}" srcId="{6201325B-DEC3-4074-8842-FEFCCE18E504}" destId="{A998F21D-E35D-4102-ABEF-C12897CB0483}" srcOrd="3" destOrd="0" parTransId="{DF4D2FA9-0FD5-435C-AF44-F44D880BFCC9}" sibTransId="{18F3307C-6A0B-45F3-ACB5-A95FB31604DE}"/>
    <dgm:cxn modelId="{77B3D0F8-3953-6B46-A10D-148DACC56B87}" type="presOf" srcId="{68422E9D-FACB-4C37-B7CB-3247F0B59DD9}" destId="{07BE0D8F-A235-4A4D-BADE-C457D9BFD250}" srcOrd="0" destOrd="1" presId="urn:microsoft.com/office/officeart/2005/8/layout/vList5"/>
    <dgm:cxn modelId="{FAA2A0FE-4DD4-49CC-9389-A3FA21E1EBEC}" srcId="{6201325B-DEC3-4074-8842-FEFCCE18E504}" destId="{E436011A-D5AC-407F-9026-32CC0A694D09}" srcOrd="2" destOrd="0" parTransId="{93CE49FB-F4EA-4BA3-B4EE-6BDE54270F1F}" sibTransId="{E4A7C7F7-6A27-4A39-A7B7-249B987D5060}"/>
    <dgm:cxn modelId="{442720E7-1CFA-AE4E-936B-E601D2AADB76}" type="presParOf" srcId="{F14338DC-770C-2C48-82C5-8824D8CC4E80}" destId="{F8788F5F-E55F-9447-817D-5F7642FE7C91}" srcOrd="0" destOrd="0" presId="urn:microsoft.com/office/officeart/2005/8/layout/vList5"/>
    <dgm:cxn modelId="{EF07F59E-849C-2E4C-8131-1B740B70C39F}" type="presParOf" srcId="{F8788F5F-E55F-9447-817D-5F7642FE7C91}" destId="{4777A93F-B545-744F-8E4B-6B4703825193}" srcOrd="0" destOrd="0" presId="urn:microsoft.com/office/officeart/2005/8/layout/vList5"/>
    <dgm:cxn modelId="{BD752BFD-7295-6042-8D7D-804D5435D837}" type="presParOf" srcId="{F8788F5F-E55F-9447-817D-5F7642FE7C91}" destId="{26E06D56-75A9-E547-9061-F0DBFF29282D}" srcOrd="1" destOrd="0" presId="urn:microsoft.com/office/officeart/2005/8/layout/vList5"/>
    <dgm:cxn modelId="{118FECE2-FBF9-2C42-A352-32DDEC921282}" type="presParOf" srcId="{F14338DC-770C-2C48-82C5-8824D8CC4E80}" destId="{5F3C0B7C-AABE-C94C-80EE-BDC96C379F71}" srcOrd="1" destOrd="0" presId="urn:microsoft.com/office/officeart/2005/8/layout/vList5"/>
    <dgm:cxn modelId="{BCB090DB-AB7F-0141-A860-473D6B721CE9}" type="presParOf" srcId="{F14338DC-770C-2C48-82C5-8824D8CC4E80}" destId="{B624C0DD-B8AF-1041-92F4-62E0FC037563}" srcOrd="2" destOrd="0" presId="urn:microsoft.com/office/officeart/2005/8/layout/vList5"/>
    <dgm:cxn modelId="{DF961DBC-5012-F547-AF80-7FCEB69049BE}" type="presParOf" srcId="{B624C0DD-B8AF-1041-92F4-62E0FC037563}" destId="{2D6FBD94-ACF9-2C4D-91BB-ADBBD9EC062E}" srcOrd="0" destOrd="0" presId="urn:microsoft.com/office/officeart/2005/8/layout/vList5"/>
    <dgm:cxn modelId="{365210CF-3D75-3E4D-9781-F70676C1486A}" type="presParOf" srcId="{B624C0DD-B8AF-1041-92F4-62E0FC037563}" destId="{CCAC4BC9-B48A-9E48-A9F1-84DD71629577}" srcOrd="1" destOrd="0" presId="urn:microsoft.com/office/officeart/2005/8/layout/vList5"/>
    <dgm:cxn modelId="{B7EEDA25-B93D-9A45-8269-586E4707863E}" type="presParOf" srcId="{F14338DC-770C-2C48-82C5-8824D8CC4E80}" destId="{A6281DCB-9371-D74E-98EF-CD37665874C7}" srcOrd="3" destOrd="0" presId="urn:microsoft.com/office/officeart/2005/8/layout/vList5"/>
    <dgm:cxn modelId="{3FBE11D0-1F59-0140-B2F8-36D879A9CA43}" type="presParOf" srcId="{F14338DC-770C-2C48-82C5-8824D8CC4E80}" destId="{49224E2C-3E96-2C46-BC87-694E03E4582B}" srcOrd="4" destOrd="0" presId="urn:microsoft.com/office/officeart/2005/8/layout/vList5"/>
    <dgm:cxn modelId="{774D0B52-5674-0444-B81C-11F67EB68CD5}" type="presParOf" srcId="{49224E2C-3E96-2C46-BC87-694E03E4582B}" destId="{684C103A-5170-3146-92C4-64D2CF3D3698}" srcOrd="0" destOrd="0" presId="urn:microsoft.com/office/officeart/2005/8/layout/vList5"/>
    <dgm:cxn modelId="{67FF07EE-2692-EE45-BF78-77271A7216B0}" type="presParOf" srcId="{49224E2C-3E96-2C46-BC87-694E03E4582B}" destId="{07BE0D8F-A235-4A4D-BADE-C457D9BFD250}" srcOrd="1" destOrd="0" presId="urn:microsoft.com/office/officeart/2005/8/layout/vList5"/>
    <dgm:cxn modelId="{74DF9B65-E588-3D46-8300-B27B1209530E}" type="presParOf" srcId="{F14338DC-770C-2C48-82C5-8824D8CC4E80}" destId="{95D74BFE-E339-2C40-96A4-9516B327D0D1}" srcOrd="5" destOrd="0" presId="urn:microsoft.com/office/officeart/2005/8/layout/vList5"/>
    <dgm:cxn modelId="{B043621C-D0C6-DD46-B150-E506931C9403}" type="presParOf" srcId="{F14338DC-770C-2C48-82C5-8824D8CC4E80}" destId="{76EA56CD-8D91-5A40-86FE-FACB83C3A6F1}" srcOrd="6" destOrd="0" presId="urn:microsoft.com/office/officeart/2005/8/layout/vList5"/>
    <dgm:cxn modelId="{2BF367EA-1C2D-0544-B7F3-D004751A1AE0}" type="presParOf" srcId="{76EA56CD-8D91-5A40-86FE-FACB83C3A6F1}" destId="{CCE73066-A8C9-8F48-A1A2-17C77FD0610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45DBF-56AC-B341-9672-ABC439918D9C}">
      <dsp:nvSpPr>
        <dsp:cNvPr id="0" name=""/>
        <dsp:cNvSpPr/>
      </dsp:nvSpPr>
      <dsp:spPr>
        <a:xfrm>
          <a:off x="0" y="71693"/>
          <a:ext cx="6263640"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Importance of Practice</a:t>
          </a:r>
        </a:p>
      </dsp:txBody>
      <dsp:txXfrm>
        <a:off x="62055" y="133748"/>
        <a:ext cx="6139530" cy="1147095"/>
      </dsp:txXfrm>
    </dsp:sp>
    <dsp:sp modelId="{315C2FD2-7A9B-D04D-8AA3-595F7CAA6706}">
      <dsp:nvSpPr>
        <dsp:cNvPr id="0" name=""/>
        <dsp:cNvSpPr/>
      </dsp:nvSpPr>
      <dsp:spPr>
        <a:xfrm>
          <a:off x="0" y="1435058"/>
          <a:ext cx="6263640" cy="1271205"/>
        </a:xfrm>
        <a:prstGeom prst="roundRect">
          <a:avLst/>
        </a:prstGeom>
        <a:solidFill>
          <a:schemeClr val="accent2">
            <a:hueOff val="2402804"/>
            <a:satOff val="3666"/>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Effective Practice</a:t>
          </a:r>
        </a:p>
      </dsp:txBody>
      <dsp:txXfrm>
        <a:off x="62055" y="1497113"/>
        <a:ext cx="6139530" cy="1147095"/>
      </dsp:txXfrm>
    </dsp:sp>
    <dsp:sp modelId="{CFCFA603-BF5F-B947-BF2E-E67A66A58C45}">
      <dsp:nvSpPr>
        <dsp:cNvPr id="0" name=""/>
        <dsp:cNvSpPr/>
      </dsp:nvSpPr>
      <dsp:spPr>
        <a:xfrm>
          <a:off x="0" y="2798423"/>
          <a:ext cx="6263640" cy="1271205"/>
        </a:xfrm>
        <a:prstGeom prst="roundRect">
          <a:avLst/>
        </a:prstGeom>
        <a:solidFill>
          <a:schemeClr val="accent2">
            <a:hueOff val="4805608"/>
            <a:satOff val="7333"/>
            <a:lumOff val="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Self-Regulated Practice</a:t>
          </a:r>
        </a:p>
      </dsp:txBody>
      <dsp:txXfrm>
        <a:off x="62055" y="2860478"/>
        <a:ext cx="6139530" cy="1147095"/>
      </dsp:txXfrm>
    </dsp:sp>
    <dsp:sp modelId="{651740B8-EEF8-C747-AB04-A76C21E180AA}">
      <dsp:nvSpPr>
        <dsp:cNvPr id="0" name=""/>
        <dsp:cNvSpPr/>
      </dsp:nvSpPr>
      <dsp:spPr>
        <a:xfrm>
          <a:off x="0" y="4161789"/>
          <a:ext cx="6263640" cy="1271205"/>
        </a:xfrm>
        <a:prstGeom prst="roundRect">
          <a:avLst/>
        </a:prstGeom>
        <a:solidFill>
          <a:schemeClr val="accent2">
            <a:hueOff val="7208412"/>
            <a:satOff val="10999"/>
            <a:lumOff val="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Internal desire to perform well-  a key factor increased learning.</a:t>
          </a:r>
        </a:p>
      </dsp:txBody>
      <dsp:txXfrm>
        <a:off x="62055" y="4223844"/>
        <a:ext cx="613953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06D56-75A9-E547-9061-F0DBFF29282D}">
      <dsp:nvSpPr>
        <dsp:cNvPr id="0" name=""/>
        <dsp:cNvSpPr/>
      </dsp:nvSpPr>
      <dsp:spPr>
        <a:xfrm rot="5400000">
          <a:off x="7217229" y="-3002016"/>
          <a:ext cx="1475518" cy="74870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Improved Practice Efficacy and Self-Regulation</a:t>
          </a:r>
        </a:p>
      </dsp:txBody>
      <dsp:txXfrm rot="-5400000">
        <a:off x="4211465" y="75777"/>
        <a:ext cx="7415019" cy="1331460"/>
      </dsp:txXfrm>
    </dsp:sp>
    <dsp:sp modelId="{4777A93F-B545-744F-8E4B-6B4703825193}">
      <dsp:nvSpPr>
        <dsp:cNvPr id="0" name=""/>
        <dsp:cNvSpPr/>
      </dsp:nvSpPr>
      <dsp:spPr>
        <a:xfrm>
          <a:off x="0" y="115684"/>
          <a:ext cx="4211464" cy="1251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Practice Strategies</a:t>
          </a:r>
          <a:endParaRPr lang="en-US" sz="2300" kern="1200"/>
        </a:p>
      </dsp:txBody>
      <dsp:txXfrm>
        <a:off x="61100" y="176784"/>
        <a:ext cx="4089264" cy="1129445"/>
      </dsp:txXfrm>
    </dsp:sp>
    <dsp:sp modelId="{CCAC4BC9-B48A-9E48-A9F1-84DD71629577}">
      <dsp:nvSpPr>
        <dsp:cNvPr id="0" name=""/>
        <dsp:cNvSpPr/>
      </dsp:nvSpPr>
      <dsp:spPr>
        <a:xfrm rot="5400000">
          <a:off x="7217229" y="-1434278"/>
          <a:ext cx="1475518" cy="74870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Students can not explain why at this time.</a:t>
          </a:r>
        </a:p>
      </dsp:txBody>
      <dsp:txXfrm rot="-5400000">
        <a:off x="4211465" y="1643515"/>
        <a:ext cx="7415019" cy="1331460"/>
      </dsp:txXfrm>
    </dsp:sp>
    <dsp:sp modelId="{2D6FBD94-ACF9-2C4D-91BB-ADBBD9EC062E}">
      <dsp:nvSpPr>
        <dsp:cNvPr id="0" name=""/>
        <dsp:cNvSpPr/>
      </dsp:nvSpPr>
      <dsp:spPr>
        <a:xfrm>
          <a:off x="0" y="1752256"/>
          <a:ext cx="4211464" cy="1113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Discussion of the benefit</a:t>
          </a:r>
          <a:endParaRPr lang="en-US" sz="2300" kern="1200" dirty="0"/>
        </a:p>
      </dsp:txBody>
      <dsp:txXfrm>
        <a:off x="54380" y="1806636"/>
        <a:ext cx="4102704" cy="1005219"/>
      </dsp:txXfrm>
    </dsp:sp>
    <dsp:sp modelId="{07BE0D8F-A235-4A4D-BADE-C457D9BFD250}">
      <dsp:nvSpPr>
        <dsp:cNvPr id="0" name=""/>
        <dsp:cNvSpPr/>
      </dsp:nvSpPr>
      <dsp:spPr>
        <a:xfrm rot="5400000">
          <a:off x="7037142" y="317900"/>
          <a:ext cx="1835692" cy="74870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Busy schedules</a:t>
          </a:r>
        </a:p>
        <a:p>
          <a:pPr marL="171450" lvl="1" indent="-171450" algn="l" defTabSz="800100">
            <a:lnSpc>
              <a:spcPct val="90000"/>
            </a:lnSpc>
            <a:spcBef>
              <a:spcPct val="0"/>
            </a:spcBef>
            <a:spcAft>
              <a:spcPct val="15000"/>
            </a:spcAft>
            <a:buChar char="•"/>
          </a:pPr>
          <a:r>
            <a:rPr lang="en-US" sz="1800" kern="1200" dirty="0"/>
            <a:t>Living Arrangements</a:t>
          </a:r>
        </a:p>
        <a:p>
          <a:pPr marL="171450" lvl="1" indent="-171450" algn="l" defTabSz="800100">
            <a:lnSpc>
              <a:spcPct val="90000"/>
            </a:lnSpc>
            <a:spcBef>
              <a:spcPct val="0"/>
            </a:spcBef>
            <a:spcAft>
              <a:spcPct val="15000"/>
            </a:spcAft>
            <a:buChar char="•"/>
          </a:pPr>
          <a:r>
            <a:rPr lang="en-US" sz="1800" i="1" kern="1200" dirty="0"/>
            <a:t>“I cannot practice at home because I have football.”</a:t>
          </a:r>
          <a:endParaRPr lang="en-US" sz="1800" kern="1200" dirty="0"/>
        </a:p>
        <a:p>
          <a:pPr marL="171450" lvl="1" indent="-171450" algn="l" defTabSz="800100">
            <a:lnSpc>
              <a:spcPct val="90000"/>
            </a:lnSpc>
            <a:spcBef>
              <a:spcPct val="0"/>
            </a:spcBef>
            <a:spcAft>
              <a:spcPct val="15000"/>
            </a:spcAft>
            <a:buChar char="•"/>
          </a:pPr>
          <a:r>
            <a:rPr lang="en-US" sz="1800" i="1" kern="1200"/>
            <a:t>”I cannot practice at home because I live in an apartment.”</a:t>
          </a:r>
          <a:endParaRPr lang="en-US" sz="1800" kern="1200"/>
        </a:p>
        <a:p>
          <a:pPr marL="171450" lvl="1" indent="-171450" algn="l" defTabSz="800100">
            <a:lnSpc>
              <a:spcPct val="90000"/>
            </a:lnSpc>
            <a:spcBef>
              <a:spcPct val="0"/>
            </a:spcBef>
            <a:spcAft>
              <a:spcPct val="15000"/>
            </a:spcAft>
            <a:buChar char="•"/>
          </a:pPr>
          <a:r>
            <a:rPr lang="en-US" sz="1800" i="1" kern="1200" dirty="0"/>
            <a:t>“I cannot practice at home because my parent sleeps during the day because they work nights.”</a:t>
          </a:r>
          <a:endParaRPr lang="en-US" sz="1800" kern="1200" dirty="0"/>
        </a:p>
      </dsp:txBody>
      <dsp:txXfrm rot="-5400000">
        <a:off x="4211465" y="3233189"/>
        <a:ext cx="7397437" cy="1656470"/>
      </dsp:txXfrm>
    </dsp:sp>
    <dsp:sp modelId="{684C103A-5170-3146-92C4-64D2CF3D3698}">
      <dsp:nvSpPr>
        <dsp:cNvPr id="0" name=""/>
        <dsp:cNvSpPr/>
      </dsp:nvSpPr>
      <dsp:spPr>
        <a:xfrm>
          <a:off x="0" y="3139225"/>
          <a:ext cx="4211464" cy="18443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Complications</a:t>
          </a:r>
          <a:endParaRPr lang="en-US" sz="2300" kern="1200"/>
        </a:p>
      </dsp:txBody>
      <dsp:txXfrm>
        <a:off x="90036" y="3229261"/>
        <a:ext cx="4031392" cy="1664326"/>
      </dsp:txXfrm>
    </dsp:sp>
    <dsp:sp modelId="{CCE73066-A8C9-8F48-A1A2-17C77FD06101}">
      <dsp:nvSpPr>
        <dsp:cNvPr id="0" name=""/>
        <dsp:cNvSpPr/>
      </dsp:nvSpPr>
      <dsp:spPr>
        <a:xfrm>
          <a:off x="0" y="5075843"/>
          <a:ext cx="4211464" cy="740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Practice improved CONFIDENCE</a:t>
          </a:r>
          <a:endParaRPr lang="en-US" sz="2300" kern="1200" dirty="0"/>
        </a:p>
      </dsp:txBody>
      <dsp:txXfrm>
        <a:off x="36155" y="5111998"/>
        <a:ext cx="4139154" cy="668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12/4/22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421674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6287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9267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4432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21342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F0E216-BA48-4F04-AC4F-645AA0DD6AC6}"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29226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12/4/22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1390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t>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8661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t>12/4/22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35005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0470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9758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0E216-BA48-4F04-AC4F-645AA0DD6AC6}" type="datetimeFigureOut">
              <a:rPr lang="en-US" smtClean="0"/>
              <a:pPr/>
              <a:t>12/4/22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578141045"/>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E8E1-92F0-5143-BBE8-39403C502A3D}"/>
              </a:ext>
            </a:extLst>
          </p:cNvPr>
          <p:cNvSpPr>
            <a:spLocks noGrp="1"/>
          </p:cNvSpPr>
          <p:nvPr>
            <p:ph type="ctrTitle"/>
          </p:nvPr>
        </p:nvSpPr>
        <p:spPr>
          <a:xfrm>
            <a:off x="232235" y="4602162"/>
            <a:ext cx="5304965" cy="1720850"/>
          </a:xfrm>
        </p:spPr>
        <p:txBody>
          <a:bodyPr anchor="ctr">
            <a:normAutofit fontScale="90000"/>
          </a:bodyPr>
          <a:lstStyle/>
          <a:p>
            <a:r>
              <a:rPr lang="en-US" dirty="0"/>
              <a:t>Practice and the Middle School Instrumental Student</a:t>
            </a:r>
          </a:p>
        </p:txBody>
      </p:sp>
      <p:sp>
        <p:nvSpPr>
          <p:cNvPr id="3" name="Subtitle 2">
            <a:extLst>
              <a:ext uri="{FF2B5EF4-FFF2-40B4-BE49-F238E27FC236}">
                <a16:creationId xmlns:a16="http://schemas.microsoft.com/office/drawing/2014/main" id="{46D32B0A-2542-AA49-B425-9A1F4C991132}"/>
              </a:ext>
            </a:extLst>
          </p:cNvPr>
          <p:cNvSpPr>
            <a:spLocks noGrp="1"/>
          </p:cNvSpPr>
          <p:nvPr>
            <p:ph type="subTitle" idx="1"/>
          </p:nvPr>
        </p:nvSpPr>
        <p:spPr>
          <a:xfrm>
            <a:off x="6654801" y="4602163"/>
            <a:ext cx="5421084" cy="1720850"/>
          </a:xfrm>
        </p:spPr>
        <p:txBody>
          <a:bodyPr anchor="ctr">
            <a:normAutofit lnSpcReduction="10000"/>
          </a:bodyPr>
          <a:lstStyle/>
          <a:p>
            <a:r>
              <a:rPr lang="en-US" dirty="0"/>
              <a:t>Lucas Brown, BSE Music</a:t>
            </a:r>
          </a:p>
          <a:p>
            <a:r>
              <a:rPr lang="en-US" dirty="0"/>
              <a:t>Northern State University</a:t>
            </a:r>
          </a:p>
          <a:p>
            <a:r>
              <a:rPr lang="en-US" dirty="0"/>
              <a:t>MUSC 772- Research in Music Education</a:t>
            </a:r>
          </a:p>
          <a:p>
            <a:r>
              <a:rPr lang="en-US" dirty="0"/>
              <a:t>Dr. van Gent</a:t>
            </a:r>
          </a:p>
        </p:txBody>
      </p:sp>
      <p:pic>
        <p:nvPicPr>
          <p:cNvPr id="4" name="Picture 3" descr="Paint in motion from the bottom of the view">
            <a:extLst>
              <a:ext uri="{FF2B5EF4-FFF2-40B4-BE49-F238E27FC236}">
                <a16:creationId xmlns:a16="http://schemas.microsoft.com/office/drawing/2014/main" id="{BFF6EB8B-D489-203F-00FB-2E98E4BD4A00}"/>
              </a:ext>
            </a:extLst>
          </p:cNvPr>
          <p:cNvPicPr>
            <a:picLocks noChangeAspect="1"/>
          </p:cNvPicPr>
          <p:nvPr/>
        </p:nvPicPr>
        <p:blipFill rotWithShape="1">
          <a:blip r:embed="rId2"/>
          <a:srcRect t="39545" b="9401"/>
          <a:stretch/>
        </p:blipFill>
        <p:spPr>
          <a:xfrm>
            <a:off x="20" y="10"/>
            <a:ext cx="12191977" cy="4014777"/>
          </a:xfrm>
          <a:prstGeom prst="rect">
            <a:avLst/>
          </a:prstGeom>
        </p:spPr>
      </p:pic>
    </p:spTree>
    <p:extLst>
      <p:ext uri="{BB962C8B-B14F-4D97-AF65-F5344CB8AC3E}">
        <p14:creationId xmlns:p14="http://schemas.microsoft.com/office/powerpoint/2010/main" val="1782838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69E046B-A517-5549-81D6-DFBA21C005A4}"/>
              </a:ext>
            </a:extLst>
          </p:cNvPr>
          <p:cNvSpPr>
            <a:spLocks noGrp="1"/>
          </p:cNvSpPr>
          <p:nvPr>
            <p:ph type="title"/>
          </p:nvPr>
        </p:nvSpPr>
        <p:spPr>
          <a:xfrm>
            <a:off x="838200" y="838199"/>
            <a:ext cx="4191000" cy="5338763"/>
          </a:xfrm>
        </p:spPr>
        <p:txBody>
          <a:bodyPr>
            <a:normAutofit/>
          </a:bodyPr>
          <a:lstStyle/>
          <a:p>
            <a:r>
              <a:rPr lang="en-US" b="1" i="1">
                <a:latin typeface="Finale Lyrics" panose="02000506070000020003" pitchFamily="2" charset="0"/>
              </a:rPr>
              <a:t>Data and Results</a:t>
            </a:r>
          </a:p>
        </p:txBody>
      </p:sp>
      <p:sp>
        <p:nvSpPr>
          <p:cNvPr id="3" name="Content Placeholder 2">
            <a:extLst>
              <a:ext uri="{FF2B5EF4-FFF2-40B4-BE49-F238E27FC236}">
                <a16:creationId xmlns:a16="http://schemas.microsoft.com/office/drawing/2014/main" id="{30C75902-34FA-9846-BFB6-BD1EB3066847}"/>
              </a:ext>
            </a:extLst>
          </p:cNvPr>
          <p:cNvSpPr>
            <a:spLocks noGrp="1"/>
          </p:cNvSpPr>
          <p:nvPr>
            <p:ph idx="1"/>
          </p:nvPr>
        </p:nvSpPr>
        <p:spPr>
          <a:xfrm>
            <a:off x="5302332" y="838199"/>
            <a:ext cx="6051468" cy="5338763"/>
          </a:xfrm>
        </p:spPr>
        <p:txBody>
          <a:bodyPr anchor="ctr">
            <a:normAutofit/>
          </a:bodyPr>
          <a:lstStyle/>
          <a:p>
            <a:pPr marL="230188" lvl="4" indent="-230188"/>
            <a:r>
              <a:rPr lang="en-US" sz="3600" b="1" dirty="0">
                <a:latin typeface="Finale Lyrics" panose="02000506070000020003" pitchFamily="2" charset="0"/>
              </a:rPr>
              <a:t>FINAL Survey- </a:t>
            </a:r>
          </a:p>
          <a:p>
            <a:pPr marL="687388" lvl="5" indent="-230188"/>
            <a:r>
              <a:rPr lang="en-US" sz="2800" dirty="0">
                <a:latin typeface="Finale Lyrics" panose="02000506070000020003" pitchFamily="2" charset="0"/>
              </a:rPr>
              <a:t>Half students reported</a:t>
            </a:r>
          </a:p>
          <a:p>
            <a:pPr marL="687388" lvl="5" indent="-230188"/>
            <a:r>
              <a:rPr lang="en-US" sz="2800" dirty="0">
                <a:latin typeface="Finale Lyrics" panose="02000506070000020003" pitchFamily="2" charset="0"/>
              </a:rPr>
              <a:t>Practice time remained consistent</a:t>
            </a:r>
          </a:p>
          <a:p>
            <a:pPr marL="687388" lvl="5" indent="-230188"/>
            <a:r>
              <a:rPr lang="en-US" sz="2800" dirty="0">
                <a:latin typeface="Finale Lyrics" panose="02000506070000020003" pitchFamily="2" charset="0"/>
              </a:rPr>
              <a:t>Habits changed slightly</a:t>
            </a:r>
          </a:p>
        </p:txBody>
      </p:sp>
    </p:spTree>
    <p:extLst>
      <p:ext uri="{BB962C8B-B14F-4D97-AF65-F5344CB8AC3E}">
        <p14:creationId xmlns:p14="http://schemas.microsoft.com/office/powerpoint/2010/main" val="390131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9782-CA68-6549-B78B-82E765C72514}"/>
              </a:ext>
            </a:extLst>
          </p:cNvPr>
          <p:cNvSpPr>
            <a:spLocks noGrp="1"/>
          </p:cNvSpPr>
          <p:nvPr>
            <p:ph type="title"/>
          </p:nvPr>
        </p:nvSpPr>
        <p:spPr>
          <a:xfrm>
            <a:off x="431800" y="195943"/>
            <a:ext cx="10515600" cy="810532"/>
          </a:xfrm>
        </p:spPr>
        <p:txBody>
          <a:bodyPr/>
          <a:lstStyle/>
          <a:p>
            <a:r>
              <a:rPr lang="en-US" b="1" i="1" dirty="0">
                <a:latin typeface="Finale Lyrics" panose="02000506070000020003" pitchFamily="2" charset="0"/>
              </a:rPr>
              <a:t>Discussion</a:t>
            </a:r>
          </a:p>
        </p:txBody>
      </p:sp>
      <p:graphicFrame>
        <p:nvGraphicFramePr>
          <p:cNvPr id="5" name="Content Placeholder 2">
            <a:extLst>
              <a:ext uri="{FF2B5EF4-FFF2-40B4-BE49-F238E27FC236}">
                <a16:creationId xmlns:a16="http://schemas.microsoft.com/office/drawing/2014/main" id="{36863771-E213-D2F0-95A3-18D08B21E005}"/>
              </a:ext>
            </a:extLst>
          </p:cNvPr>
          <p:cNvGraphicFramePr>
            <a:graphicFrameLocks noGrp="1"/>
          </p:cNvGraphicFramePr>
          <p:nvPr>
            <p:ph idx="1"/>
            <p:extLst>
              <p:ext uri="{D42A27DB-BD31-4B8C-83A1-F6EECF244321}">
                <p14:modId xmlns:p14="http://schemas.microsoft.com/office/powerpoint/2010/main" val="1677767472"/>
              </p:ext>
            </p:extLst>
          </p:nvPr>
        </p:nvGraphicFramePr>
        <p:xfrm>
          <a:off x="246743" y="841830"/>
          <a:ext cx="11698513" cy="5820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177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41AA-BF9B-1E4B-BBD9-784E2576CBE0}"/>
              </a:ext>
            </a:extLst>
          </p:cNvPr>
          <p:cNvSpPr>
            <a:spLocks noGrp="1"/>
          </p:cNvSpPr>
          <p:nvPr>
            <p:ph type="title"/>
          </p:nvPr>
        </p:nvSpPr>
        <p:spPr>
          <a:xfrm>
            <a:off x="1653363" y="365760"/>
            <a:ext cx="9367203" cy="1188720"/>
          </a:xfrm>
        </p:spPr>
        <p:txBody>
          <a:bodyPr>
            <a:normAutofit/>
          </a:bodyPr>
          <a:lstStyle/>
          <a:p>
            <a:r>
              <a:rPr lang="en-US" b="1" i="1" dirty="0">
                <a:latin typeface="Finale Lyrics" panose="02000506070000020003" pitchFamily="2" charset="0"/>
              </a:rPr>
              <a:t>Discussion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9FEBA91-1352-3141-B907-6FD504AF43D0}"/>
              </a:ext>
            </a:extLst>
          </p:cNvPr>
          <p:cNvSpPr>
            <a:spLocks noGrp="1"/>
          </p:cNvSpPr>
          <p:nvPr>
            <p:ph idx="1"/>
          </p:nvPr>
        </p:nvSpPr>
        <p:spPr>
          <a:xfrm>
            <a:off x="1653363" y="2176272"/>
            <a:ext cx="9367204" cy="4041648"/>
          </a:xfrm>
        </p:spPr>
        <p:txBody>
          <a:bodyPr anchor="t">
            <a:normAutofit/>
          </a:bodyPr>
          <a:lstStyle/>
          <a:p>
            <a:r>
              <a:rPr lang="en-US" sz="2400" b="1" dirty="0"/>
              <a:t>Goal setting</a:t>
            </a:r>
          </a:p>
          <a:p>
            <a:pPr lvl="1"/>
            <a:r>
              <a:rPr lang="en-US" dirty="0"/>
              <a:t>Demonstrated greater achievement</a:t>
            </a:r>
          </a:p>
          <a:p>
            <a:pPr lvl="1"/>
            <a:endParaRPr lang="en-US" dirty="0"/>
          </a:p>
          <a:p>
            <a:pPr marL="230188" lvl="1" indent="-230188">
              <a:tabLst>
                <a:tab pos="388938" algn="l"/>
              </a:tabLst>
            </a:pPr>
            <a:r>
              <a:rPr lang="en-US" b="1" dirty="0"/>
              <a:t>Students reported that they felt better in the way that they practice. </a:t>
            </a:r>
          </a:p>
        </p:txBody>
      </p:sp>
    </p:spTree>
    <p:extLst>
      <p:ext uri="{BB962C8B-B14F-4D97-AF65-F5344CB8AC3E}">
        <p14:creationId xmlns:p14="http://schemas.microsoft.com/office/powerpoint/2010/main" val="218976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EE5A3-D61D-894A-85FB-4AC0E3F0BF51}"/>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i="1" kern="1200">
                <a:solidFill>
                  <a:schemeClr val="tx1"/>
                </a:solidFill>
                <a:latin typeface="+mj-lt"/>
                <a:ea typeface="+mj-ea"/>
                <a:cs typeface="+mj-cs"/>
              </a:rPr>
              <a:t>Limitations</a:t>
            </a:r>
          </a:p>
        </p:txBody>
      </p:sp>
      <p:sp>
        <p:nvSpPr>
          <p:cNvPr id="3" name="Content Placeholder 2">
            <a:extLst>
              <a:ext uri="{FF2B5EF4-FFF2-40B4-BE49-F238E27FC236}">
                <a16:creationId xmlns:a16="http://schemas.microsoft.com/office/drawing/2014/main" id="{DA582058-7AB9-E04F-9A1B-EBCE65E5D00C}"/>
              </a:ext>
            </a:extLst>
          </p:cNvPr>
          <p:cNvSpPr>
            <a:spLocks noGrp="1"/>
          </p:cNvSpPr>
          <p:nvPr>
            <p:ph idx="1"/>
          </p:nvPr>
        </p:nvSpPr>
        <p:spPr>
          <a:xfrm>
            <a:off x="838199" y="4983276"/>
            <a:ext cx="10512552" cy="1126680"/>
          </a:xfrm>
        </p:spPr>
        <p:txBody>
          <a:bodyPr vert="horz" lIns="91440" tIns="45720" rIns="91440" bIns="45720" rtlCol="0">
            <a:normAutofit/>
          </a:bodyPr>
          <a:lstStyle/>
          <a:p>
            <a:pPr marL="0" indent="0">
              <a:buNone/>
            </a:pPr>
            <a:r>
              <a:rPr lang="en-US" sz="3200" b="1" kern="1200" dirty="0">
                <a:solidFill>
                  <a:schemeClr val="tx1"/>
                </a:solidFill>
                <a:latin typeface="+mn-lt"/>
                <a:ea typeface="+mn-ea"/>
                <a:cs typeface="+mn-cs"/>
              </a:rPr>
              <a:t>There were no limitations for this study.</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18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9" name="Freeform: Shape 1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1" name="Freeform: Shape 2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0CA740E-8229-5C47-BDEA-0C52F56E52D6}"/>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b="1" i="1" kern="1200">
                <a:solidFill>
                  <a:schemeClr val="tx1"/>
                </a:solidFill>
                <a:latin typeface="+mj-lt"/>
                <a:ea typeface="+mj-ea"/>
                <a:cs typeface="+mj-cs"/>
              </a:rPr>
              <a:t>References</a:t>
            </a:r>
          </a:p>
        </p:txBody>
      </p:sp>
      <p:pic>
        <p:nvPicPr>
          <p:cNvPr id="10" name="Content Placeholder 9" descr="Table&#10;&#10;Description automatically generated with medium confidence">
            <a:extLst>
              <a:ext uri="{FF2B5EF4-FFF2-40B4-BE49-F238E27FC236}">
                <a16:creationId xmlns:a16="http://schemas.microsoft.com/office/drawing/2014/main" id="{2DD24F2A-3949-874C-A884-1C115FA3C197}"/>
              </a:ext>
            </a:extLst>
          </p:cNvPr>
          <p:cNvPicPr>
            <a:picLocks noGrp="1" noChangeAspect="1"/>
          </p:cNvPicPr>
          <p:nvPr>
            <p:ph idx="1"/>
          </p:nvPr>
        </p:nvPicPr>
        <p:blipFill>
          <a:blip r:embed="rId2"/>
          <a:stretch>
            <a:fillRect/>
          </a:stretch>
        </p:blipFill>
        <p:spPr>
          <a:xfrm>
            <a:off x="4729985" y="174172"/>
            <a:ext cx="7273329" cy="6545942"/>
          </a:xfrm>
          <a:prstGeom prst="rect">
            <a:avLst/>
          </a:prstGeom>
        </p:spPr>
      </p:pic>
    </p:spTree>
    <p:extLst>
      <p:ext uri="{BB962C8B-B14F-4D97-AF65-F5344CB8AC3E}">
        <p14:creationId xmlns:p14="http://schemas.microsoft.com/office/powerpoint/2010/main" val="136614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atercolor painting white textured background">
            <a:extLst>
              <a:ext uri="{FF2B5EF4-FFF2-40B4-BE49-F238E27FC236}">
                <a16:creationId xmlns:a16="http://schemas.microsoft.com/office/drawing/2014/main" id="{85E59D62-ACEB-9FFB-4FB3-B4E77130A55E}"/>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4275EB-DD62-424F-BABE-5412518F1DE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i="1" dirty="0"/>
              <a:t>Abstract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78F9D08-F16C-5341-BAF1-D51945E93C2A}"/>
              </a:ext>
            </a:extLst>
          </p:cNvPr>
          <p:cNvSpPr txBox="1"/>
          <p:nvPr/>
        </p:nvSpPr>
        <p:spPr>
          <a:xfrm>
            <a:off x="6096000" y="275771"/>
            <a:ext cx="5907314" cy="6740307"/>
          </a:xfrm>
          <a:prstGeom prst="rect">
            <a:avLst/>
          </a:prstGeom>
          <a:noFill/>
        </p:spPr>
        <p:txBody>
          <a:bodyPr wrap="square" rtlCol="0">
            <a:spAutoFit/>
          </a:bodyPr>
          <a:lstStyle/>
          <a:p>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The purpose of the study was to explore self-regulated efficient practice in Middle School Instrumental students.  Eighteen middle school students volunteered to participate in this study. This study was designed to as a three-week study to collect the quality and appropriate data.  Data sources that were used were (a) an initial survey, (b) weekly survey, (c) practice group discussion and goal setting, (d) and a final survey. The initial survey revealed common strategies utilized by each participant and to determine goals for self-regulated practice. The group discussion engaged the participants in discussing their practice, and application of the strategies that were taught better increasing participants’ self-regulated practice. </a:t>
            </a:r>
          </a:p>
          <a:p>
            <a:endParaRPr lang="en-US" sz="2400" dirty="0"/>
          </a:p>
        </p:txBody>
      </p:sp>
    </p:spTree>
    <p:extLst>
      <p:ext uri="{BB962C8B-B14F-4D97-AF65-F5344CB8AC3E}">
        <p14:creationId xmlns:p14="http://schemas.microsoft.com/office/powerpoint/2010/main" val="345948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4CE28-EE79-BE4E-93D1-51EC0B92AD6A}"/>
              </a:ext>
            </a:extLst>
          </p:cNvPr>
          <p:cNvSpPr>
            <a:spLocks noGrp="1"/>
          </p:cNvSpPr>
          <p:nvPr>
            <p:ph type="title"/>
          </p:nvPr>
        </p:nvSpPr>
        <p:spPr>
          <a:xfrm>
            <a:off x="1068139" y="253371"/>
            <a:ext cx="10055721" cy="818057"/>
          </a:xfrm>
        </p:spPr>
        <p:txBody>
          <a:bodyPr anchor="t">
            <a:normAutofit/>
          </a:bodyPr>
          <a:lstStyle/>
          <a:p>
            <a:r>
              <a:rPr lang="en-US" b="1" i="1" dirty="0">
                <a:latin typeface="Lucida Bright" panose="02040602050505020304" pitchFamily="18" charset="77"/>
              </a:rPr>
              <a:t>Research Questions</a:t>
            </a:r>
          </a:p>
        </p:txBody>
      </p:sp>
      <p:grpSp>
        <p:nvGrpSpPr>
          <p:cNvPr id="2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5C733FEA-AABF-F642-8B34-A731E26C1AB0}"/>
              </a:ext>
            </a:extLst>
          </p:cNvPr>
          <p:cNvSpPr>
            <a:spLocks noGrp="1"/>
          </p:cNvSpPr>
          <p:nvPr>
            <p:ph idx="1"/>
          </p:nvPr>
        </p:nvSpPr>
        <p:spPr>
          <a:xfrm>
            <a:off x="1251678" y="1071429"/>
            <a:ext cx="10722608" cy="5533200"/>
          </a:xfrm>
        </p:spPr>
        <p:txBody>
          <a:bodyPr>
            <a:noAutofit/>
          </a:bodyPr>
          <a:lstStyle/>
          <a:p>
            <a:pPr marL="0" indent="0">
              <a:buNone/>
            </a:pPr>
            <a:r>
              <a:rPr lang="en-US" sz="2400" dirty="0">
                <a:solidFill>
                  <a:schemeClr val="tx1">
                    <a:alpha val="60000"/>
                  </a:schemeClr>
                </a:solidFill>
                <a:effectLst/>
                <a:latin typeface="Times New Roman" panose="02020603050405020304" pitchFamily="18" charset="0"/>
                <a:ea typeface="SimSun" panose="02010600030101010101" pitchFamily="2" charset="-122"/>
              </a:rPr>
              <a:t>1) What will you be practicing today? </a:t>
            </a:r>
          </a:p>
          <a:p>
            <a:pPr marL="0" indent="0">
              <a:buNone/>
            </a:pPr>
            <a:endParaRPr lang="en-US" sz="2400" dirty="0">
              <a:solidFill>
                <a:schemeClr val="tx1">
                  <a:alpha val="60000"/>
                </a:schemeClr>
              </a:solidFill>
              <a:latin typeface="Times New Roman" panose="02020603050405020304" pitchFamily="18" charset="0"/>
              <a:ea typeface="SimSun" panose="02010600030101010101" pitchFamily="2" charset="-122"/>
            </a:endParaRPr>
          </a:p>
          <a:p>
            <a:pPr marL="0" indent="0">
              <a:buNone/>
            </a:pPr>
            <a:r>
              <a:rPr lang="en-US" sz="2400" dirty="0">
                <a:solidFill>
                  <a:schemeClr val="tx1">
                    <a:alpha val="60000"/>
                  </a:schemeClr>
                </a:solidFill>
                <a:effectLst/>
                <a:latin typeface="Times New Roman" panose="02020603050405020304" pitchFamily="18" charset="0"/>
                <a:ea typeface="SimSun" panose="02010600030101010101" pitchFamily="2" charset="-122"/>
              </a:rPr>
              <a:t>2) How did you start your practice? </a:t>
            </a:r>
          </a:p>
          <a:p>
            <a:pPr marL="0" indent="0">
              <a:buNone/>
            </a:pPr>
            <a:endParaRPr lang="en-US" sz="2400" dirty="0">
              <a:solidFill>
                <a:schemeClr val="tx1">
                  <a:alpha val="60000"/>
                </a:schemeClr>
              </a:solidFill>
              <a:latin typeface="Times New Roman" panose="02020603050405020304" pitchFamily="18" charset="0"/>
              <a:ea typeface="SimSun" panose="02010600030101010101" pitchFamily="2" charset="-122"/>
            </a:endParaRPr>
          </a:p>
          <a:p>
            <a:pPr marL="0" indent="0">
              <a:buNone/>
            </a:pPr>
            <a:r>
              <a:rPr lang="en-US" sz="2400" dirty="0">
                <a:solidFill>
                  <a:schemeClr val="tx1">
                    <a:alpha val="60000"/>
                  </a:schemeClr>
                </a:solidFill>
                <a:effectLst/>
                <a:latin typeface="Times New Roman" panose="02020603050405020304" pitchFamily="18" charset="0"/>
                <a:ea typeface="SimSun" panose="02010600030101010101" pitchFamily="2" charset="-122"/>
              </a:rPr>
              <a:t>3) When you were practicing, did you stop to fix mistakes that you made? Or did you keep playing and ignore them? </a:t>
            </a:r>
          </a:p>
          <a:p>
            <a:pPr marL="0" indent="0">
              <a:buNone/>
            </a:pPr>
            <a:endParaRPr lang="en-US" sz="2400" dirty="0">
              <a:solidFill>
                <a:schemeClr val="tx1">
                  <a:alpha val="60000"/>
                </a:schemeClr>
              </a:solidFill>
              <a:effectLst/>
              <a:latin typeface="Times New Roman" panose="02020603050405020304" pitchFamily="18" charset="0"/>
              <a:ea typeface="SimSun" panose="02010600030101010101" pitchFamily="2" charset="-122"/>
            </a:endParaRPr>
          </a:p>
          <a:p>
            <a:pPr marL="0" indent="0">
              <a:buNone/>
            </a:pPr>
            <a:r>
              <a:rPr lang="en-US" sz="2400" dirty="0">
                <a:solidFill>
                  <a:schemeClr val="tx1">
                    <a:alpha val="60000"/>
                  </a:schemeClr>
                </a:solidFill>
                <a:effectLst/>
                <a:latin typeface="Times New Roman" panose="02020603050405020304" pitchFamily="18" charset="0"/>
                <a:ea typeface="SimSun" panose="02010600030101010101" pitchFamily="2" charset="-122"/>
              </a:rPr>
              <a:t>4) When you were finished practicing with your 10-minute practice sessions, do you think your progress will be beneficial to our group? </a:t>
            </a:r>
          </a:p>
          <a:p>
            <a:pPr marL="0" indent="0">
              <a:buNone/>
            </a:pPr>
            <a:endParaRPr lang="en-US" sz="2400" dirty="0">
              <a:solidFill>
                <a:schemeClr val="tx1">
                  <a:alpha val="60000"/>
                </a:schemeClr>
              </a:solidFill>
              <a:effectLst/>
              <a:latin typeface="Times New Roman" panose="02020603050405020304" pitchFamily="18" charset="0"/>
              <a:ea typeface="SimSun" panose="02010600030101010101" pitchFamily="2" charset="-122"/>
            </a:endParaRPr>
          </a:p>
          <a:p>
            <a:pPr marL="0" indent="0">
              <a:buNone/>
            </a:pPr>
            <a:r>
              <a:rPr lang="en-US" sz="2400" dirty="0">
                <a:solidFill>
                  <a:schemeClr val="tx1">
                    <a:alpha val="60000"/>
                  </a:schemeClr>
                </a:solidFill>
                <a:effectLst/>
                <a:latin typeface="Times New Roman" panose="02020603050405020304" pitchFamily="18" charset="0"/>
                <a:ea typeface="SimSun" panose="02010600030101010101" pitchFamily="2" charset="-122"/>
              </a:rPr>
              <a:t>5) Do you feel like you accomplished your goals that you had set prior to this practice session?</a:t>
            </a:r>
            <a:r>
              <a:rPr lang="en-US" sz="2400" dirty="0">
                <a:solidFill>
                  <a:schemeClr val="tx1">
                    <a:alpha val="60000"/>
                  </a:schemeClr>
                </a:solidFill>
                <a:effectLst/>
              </a:rPr>
              <a:t> </a:t>
            </a:r>
            <a:endParaRPr lang="en-US" sz="2400" b="1" dirty="0">
              <a:solidFill>
                <a:schemeClr val="tx1">
                  <a:alpha val="60000"/>
                </a:schemeClr>
              </a:solidFill>
              <a:latin typeface="Lucida Bright" panose="02040602050505020304" pitchFamily="18" charset="77"/>
            </a:endParaRPr>
          </a:p>
        </p:txBody>
      </p:sp>
    </p:spTree>
    <p:extLst>
      <p:ext uri="{BB962C8B-B14F-4D97-AF65-F5344CB8AC3E}">
        <p14:creationId xmlns:p14="http://schemas.microsoft.com/office/powerpoint/2010/main" val="147369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3D4D05-011B-B142-A60D-B76A94CA9E41}"/>
              </a:ext>
            </a:extLst>
          </p:cNvPr>
          <p:cNvSpPr>
            <a:spLocks noGrp="1"/>
          </p:cNvSpPr>
          <p:nvPr>
            <p:ph type="title"/>
          </p:nvPr>
        </p:nvSpPr>
        <p:spPr>
          <a:xfrm>
            <a:off x="524741" y="620392"/>
            <a:ext cx="3808268" cy="5504688"/>
          </a:xfrm>
        </p:spPr>
        <p:txBody>
          <a:bodyPr>
            <a:normAutofit/>
          </a:bodyPr>
          <a:lstStyle/>
          <a:p>
            <a:r>
              <a:rPr lang="en-US" sz="5600" b="1" i="1">
                <a:solidFill>
                  <a:schemeClr val="bg1"/>
                </a:solidFill>
                <a:latin typeface="Lucida Bright" panose="02040602050505020304" pitchFamily="18" charset="77"/>
              </a:rPr>
              <a:t>Literature Review</a:t>
            </a:r>
          </a:p>
        </p:txBody>
      </p:sp>
      <p:graphicFrame>
        <p:nvGraphicFramePr>
          <p:cNvPr id="16" name="Content Placeholder 2">
            <a:extLst>
              <a:ext uri="{FF2B5EF4-FFF2-40B4-BE49-F238E27FC236}">
                <a16:creationId xmlns:a16="http://schemas.microsoft.com/office/drawing/2014/main" id="{AC785478-20D5-6638-8EA4-4841EB99EB0C}"/>
              </a:ext>
            </a:extLst>
          </p:cNvPr>
          <p:cNvGraphicFramePr>
            <a:graphicFrameLocks noGrp="1"/>
          </p:cNvGraphicFramePr>
          <p:nvPr>
            <p:ph idx="1"/>
            <p:extLst>
              <p:ext uri="{D42A27DB-BD31-4B8C-83A1-F6EECF244321}">
                <p14:modId xmlns:p14="http://schemas.microsoft.com/office/powerpoint/2010/main" val="6821794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97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D4D05-011B-B142-A60D-B76A94CA9E41}"/>
              </a:ext>
            </a:extLst>
          </p:cNvPr>
          <p:cNvSpPr>
            <a:spLocks noGrp="1"/>
          </p:cNvSpPr>
          <p:nvPr>
            <p:ph type="title"/>
          </p:nvPr>
        </p:nvSpPr>
        <p:spPr>
          <a:xfrm>
            <a:off x="640080" y="325369"/>
            <a:ext cx="4368602" cy="1956841"/>
          </a:xfrm>
        </p:spPr>
        <p:txBody>
          <a:bodyPr anchor="b">
            <a:normAutofit/>
          </a:bodyPr>
          <a:lstStyle/>
          <a:p>
            <a:r>
              <a:rPr lang="en-US" sz="5400" b="1" i="1">
                <a:latin typeface="Lucida Bright" panose="02040602050505020304" pitchFamily="18" charset="77"/>
              </a:rPr>
              <a:t>Literature Review</a:t>
            </a: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E12198-2F8B-1049-8412-D37313975DBE}"/>
              </a:ext>
            </a:extLst>
          </p:cNvPr>
          <p:cNvSpPr>
            <a:spLocks noGrp="1"/>
          </p:cNvSpPr>
          <p:nvPr>
            <p:ph idx="1"/>
          </p:nvPr>
        </p:nvSpPr>
        <p:spPr>
          <a:xfrm>
            <a:off x="640080" y="2872899"/>
            <a:ext cx="4243589" cy="3320668"/>
          </a:xfrm>
        </p:spPr>
        <p:txBody>
          <a:bodyPr>
            <a:normAutofit/>
          </a:bodyPr>
          <a:lstStyle/>
          <a:p>
            <a:r>
              <a:rPr lang="en-US" sz="2200">
                <a:latin typeface="Lucida Bright" panose="02040602050505020304" pitchFamily="18" charset="77"/>
              </a:rPr>
              <a:t>How to practice</a:t>
            </a:r>
          </a:p>
          <a:p>
            <a:endParaRPr lang="en-US" sz="2200">
              <a:latin typeface="Lucida Bright" panose="02040602050505020304" pitchFamily="18" charset="77"/>
            </a:endParaRPr>
          </a:p>
          <a:p>
            <a:r>
              <a:rPr lang="en-US" sz="2200">
                <a:latin typeface="Lucida Bright" panose="02040602050505020304" pitchFamily="18" charset="77"/>
              </a:rPr>
              <a:t>Strategies- Identify and apply</a:t>
            </a:r>
          </a:p>
          <a:p>
            <a:endParaRPr lang="en-US" sz="2200">
              <a:latin typeface="Lucida Bright" panose="02040602050505020304" pitchFamily="18" charset="77"/>
            </a:endParaRPr>
          </a:p>
          <a:p>
            <a:r>
              <a:rPr lang="en-US" sz="2200">
                <a:latin typeface="Lucida Bright" panose="02040602050505020304" pitchFamily="18" charset="77"/>
              </a:rPr>
              <a:t>Setting goals- identifying techniques</a:t>
            </a:r>
          </a:p>
          <a:p>
            <a:endParaRPr lang="en-US" sz="2200">
              <a:latin typeface="Lucida Bright" panose="02040602050505020304" pitchFamily="18" charset="77"/>
            </a:endParaRPr>
          </a:p>
          <a:p>
            <a:endParaRPr lang="en-US" sz="2200">
              <a:latin typeface="Lucida Bright" panose="02040602050505020304" pitchFamily="18" charset="77"/>
            </a:endParaRPr>
          </a:p>
        </p:txBody>
      </p:sp>
      <p:pic>
        <p:nvPicPr>
          <p:cNvPr id="16" name="Picture 15" descr="Glasses on top of a book">
            <a:extLst>
              <a:ext uri="{FF2B5EF4-FFF2-40B4-BE49-F238E27FC236}">
                <a16:creationId xmlns:a16="http://schemas.microsoft.com/office/drawing/2014/main" id="{2A8E8AF4-6121-ABA8-DB7B-F424B0F3F82B}"/>
              </a:ext>
            </a:extLst>
          </p:cNvPr>
          <p:cNvPicPr>
            <a:picLocks noChangeAspect="1"/>
          </p:cNvPicPr>
          <p:nvPr/>
        </p:nvPicPr>
        <p:blipFill rotWithShape="1">
          <a:blip r:embed="rId2"/>
          <a:srcRect l="4617" r="289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3823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1CAD-D80E-4143-BEC0-97326FE94E6F}"/>
              </a:ext>
            </a:extLst>
          </p:cNvPr>
          <p:cNvSpPr>
            <a:spLocks noGrp="1"/>
          </p:cNvSpPr>
          <p:nvPr>
            <p:ph type="title"/>
          </p:nvPr>
        </p:nvSpPr>
        <p:spPr>
          <a:xfrm>
            <a:off x="4965430" y="629268"/>
            <a:ext cx="6586491" cy="1286160"/>
          </a:xfrm>
        </p:spPr>
        <p:txBody>
          <a:bodyPr anchor="b">
            <a:normAutofit/>
          </a:bodyPr>
          <a:lstStyle/>
          <a:p>
            <a:r>
              <a:rPr lang="en-US" b="1" i="1" dirty="0">
                <a:latin typeface="Lucida Bright" panose="02040602050505020304" pitchFamily="18" charset="77"/>
              </a:rPr>
              <a:t>Strategies in Practice</a:t>
            </a:r>
          </a:p>
        </p:txBody>
      </p:sp>
      <p:sp>
        <p:nvSpPr>
          <p:cNvPr id="3" name="Content Placeholder 2">
            <a:extLst>
              <a:ext uri="{FF2B5EF4-FFF2-40B4-BE49-F238E27FC236}">
                <a16:creationId xmlns:a16="http://schemas.microsoft.com/office/drawing/2014/main" id="{3AEA2291-8E4A-DC49-B835-3AC655F2DE3C}"/>
              </a:ext>
            </a:extLst>
          </p:cNvPr>
          <p:cNvSpPr>
            <a:spLocks noGrp="1"/>
          </p:cNvSpPr>
          <p:nvPr>
            <p:ph idx="1"/>
          </p:nvPr>
        </p:nvSpPr>
        <p:spPr>
          <a:xfrm>
            <a:off x="4965431" y="2438400"/>
            <a:ext cx="6586489" cy="3785419"/>
          </a:xfrm>
        </p:spPr>
        <p:txBody>
          <a:bodyPr>
            <a:normAutofit/>
          </a:bodyPr>
          <a:lstStyle/>
          <a:p>
            <a:pPr marL="0" indent="0">
              <a:buNone/>
            </a:pPr>
            <a:r>
              <a:rPr lang="en-US" sz="2000">
                <a:latin typeface="Lucida Bright" panose="02040602050505020304" pitchFamily="18" charset="77"/>
              </a:rPr>
              <a:t>1. Take a survey to identify effective practice strategies .</a:t>
            </a:r>
          </a:p>
          <a:p>
            <a:pPr marL="0" indent="0">
              <a:buNone/>
            </a:pPr>
            <a:endParaRPr lang="en-US" sz="2000">
              <a:latin typeface="Lucida Bright" panose="02040602050505020304" pitchFamily="18" charset="77"/>
            </a:endParaRPr>
          </a:p>
          <a:p>
            <a:pPr marL="0" indent="0">
              <a:buNone/>
            </a:pPr>
            <a:r>
              <a:rPr lang="en-US" sz="2000">
                <a:latin typeface="Lucida Bright" panose="02040602050505020304" pitchFamily="18" charset="77"/>
              </a:rPr>
              <a:t>2. Determine motivators.</a:t>
            </a:r>
          </a:p>
          <a:p>
            <a:pPr marL="0" indent="0">
              <a:buNone/>
            </a:pPr>
            <a:endParaRPr lang="en-US" sz="2000">
              <a:latin typeface="Lucida Bright" panose="02040602050505020304" pitchFamily="18" charset="77"/>
            </a:endParaRPr>
          </a:p>
          <a:p>
            <a:pPr marL="0" indent="0">
              <a:buNone/>
            </a:pPr>
            <a:r>
              <a:rPr lang="en-US" sz="2000">
                <a:latin typeface="Lucida Bright" panose="02040602050505020304" pitchFamily="18" charset="77"/>
              </a:rPr>
              <a:t>3. Strategies that were applied.</a:t>
            </a:r>
          </a:p>
        </p:txBody>
      </p:sp>
      <p:pic>
        <p:nvPicPr>
          <p:cNvPr id="5" name="Picture 4" descr="Drawings on colourful paper">
            <a:extLst>
              <a:ext uri="{FF2B5EF4-FFF2-40B4-BE49-F238E27FC236}">
                <a16:creationId xmlns:a16="http://schemas.microsoft.com/office/drawing/2014/main" id="{C3600869-0217-3692-EF6A-4023379DBB85}"/>
              </a:ext>
            </a:extLst>
          </p:cNvPr>
          <p:cNvPicPr>
            <a:picLocks noChangeAspect="1"/>
          </p:cNvPicPr>
          <p:nvPr/>
        </p:nvPicPr>
        <p:blipFill rotWithShape="1">
          <a:blip r:embed="rId2"/>
          <a:srcRect l="17312" r="37569"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FF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83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FD327E05-A7EF-4E1C-8C2C-4B4409A18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762" y="0"/>
            <a:ext cx="6067238" cy="6858000"/>
          </a:xfrm>
          <a:custGeom>
            <a:avLst/>
            <a:gdLst>
              <a:gd name="connsiteX0" fmla="*/ 1619628 w 6067238"/>
              <a:gd name="connsiteY0" fmla="*/ 0 h 6858000"/>
              <a:gd name="connsiteX1" fmla="*/ 6067238 w 6067238"/>
              <a:gd name="connsiteY1" fmla="*/ 0 h 6858000"/>
              <a:gd name="connsiteX2" fmla="*/ 6067238 w 6067238"/>
              <a:gd name="connsiteY2" fmla="*/ 6858000 h 6858000"/>
              <a:gd name="connsiteX3" fmla="*/ 1619627 w 6067238"/>
              <a:gd name="connsiteY3" fmla="*/ 6858000 h 6858000"/>
              <a:gd name="connsiteX4" fmla="*/ 1615622 w 6067238"/>
              <a:gd name="connsiteY4" fmla="*/ 6854853 h 6858000"/>
              <a:gd name="connsiteX5" fmla="*/ 0 w 6067238"/>
              <a:gd name="connsiteY5" fmla="*/ 3429000 h 6858000"/>
              <a:gd name="connsiteX6" fmla="*/ 1615622 w 6067238"/>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7238" h="6858000">
                <a:moveTo>
                  <a:pt x="1619628" y="0"/>
                </a:moveTo>
                <a:lnTo>
                  <a:pt x="6067238" y="0"/>
                </a:lnTo>
                <a:lnTo>
                  <a:pt x="6067238"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2DDB937-68D3-4159-B17C-BE48C5DBD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95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767A59-DDD5-A845-A857-AF9DEDAB75D6}"/>
              </a:ext>
            </a:extLst>
          </p:cNvPr>
          <p:cNvSpPr>
            <a:spLocks noGrp="1"/>
          </p:cNvSpPr>
          <p:nvPr>
            <p:ph type="title"/>
          </p:nvPr>
        </p:nvSpPr>
        <p:spPr>
          <a:xfrm>
            <a:off x="1463040" y="1091821"/>
            <a:ext cx="3757229" cy="4674358"/>
          </a:xfrm>
        </p:spPr>
        <p:txBody>
          <a:bodyPr anchor="ctr">
            <a:normAutofit/>
          </a:bodyPr>
          <a:lstStyle/>
          <a:p>
            <a:r>
              <a:rPr lang="en-US" sz="6600" b="1" i="1">
                <a:solidFill>
                  <a:schemeClr val="tx1">
                    <a:lumMod val="85000"/>
                    <a:lumOff val="15000"/>
                  </a:schemeClr>
                </a:solidFill>
                <a:latin typeface="Lucida Bright" panose="02040602050505020304" pitchFamily="18" charset="77"/>
              </a:rPr>
              <a:t>Method</a:t>
            </a:r>
          </a:p>
        </p:txBody>
      </p:sp>
      <p:sp>
        <p:nvSpPr>
          <p:cNvPr id="14" name="Freeform: Shape 13">
            <a:extLst>
              <a:ext uri="{FF2B5EF4-FFF2-40B4-BE49-F238E27FC236}">
                <a16:creationId xmlns:a16="http://schemas.microsoft.com/office/drawing/2014/main" id="{93CFD3CC-5F48-4351-92B2-B8D02F08E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288EEBD-DFA7-8048-8BF2-086EE90650BF}"/>
              </a:ext>
            </a:extLst>
          </p:cNvPr>
          <p:cNvSpPr>
            <a:spLocks noGrp="1"/>
          </p:cNvSpPr>
          <p:nvPr>
            <p:ph idx="1"/>
          </p:nvPr>
        </p:nvSpPr>
        <p:spPr>
          <a:xfrm>
            <a:off x="6366076" y="219919"/>
            <a:ext cx="4336963" cy="6858000"/>
          </a:xfrm>
        </p:spPr>
        <p:txBody>
          <a:bodyPr anchor="ctr">
            <a:normAutofit/>
          </a:bodyPr>
          <a:lstStyle/>
          <a:p>
            <a:r>
              <a:rPr lang="en-US" sz="1700" dirty="0">
                <a:solidFill>
                  <a:schemeClr val="bg1"/>
                </a:solidFill>
                <a:latin typeface="Lucida Bright" panose="02040602050505020304" pitchFamily="18" charset="77"/>
              </a:rPr>
              <a:t>18 participants</a:t>
            </a:r>
          </a:p>
          <a:p>
            <a:endParaRPr lang="en-US" sz="1700" dirty="0">
              <a:solidFill>
                <a:schemeClr val="bg1"/>
              </a:solidFill>
              <a:latin typeface="Lucida Bright" panose="02040602050505020304" pitchFamily="18" charset="77"/>
            </a:endParaRPr>
          </a:p>
          <a:p>
            <a:r>
              <a:rPr lang="en-US" sz="1700" dirty="0">
                <a:solidFill>
                  <a:schemeClr val="bg1"/>
                </a:solidFill>
                <a:latin typeface="Lucida Bright" panose="02040602050505020304" pitchFamily="18" charset="77"/>
              </a:rPr>
              <a:t>7</a:t>
            </a:r>
            <a:r>
              <a:rPr lang="en-US" sz="1700" baseline="30000" dirty="0">
                <a:solidFill>
                  <a:schemeClr val="bg1"/>
                </a:solidFill>
                <a:latin typeface="Lucida Bright" panose="02040602050505020304" pitchFamily="18" charset="77"/>
              </a:rPr>
              <a:t>th</a:t>
            </a:r>
            <a:r>
              <a:rPr lang="en-US" sz="1700" dirty="0">
                <a:solidFill>
                  <a:schemeClr val="bg1"/>
                </a:solidFill>
                <a:latin typeface="Lucida Bright" panose="02040602050505020304" pitchFamily="18" charset="77"/>
              </a:rPr>
              <a:t> graders</a:t>
            </a:r>
          </a:p>
          <a:p>
            <a:endParaRPr lang="en-US" sz="1700" dirty="0">
              <a:solidFill>
                <a:schemeClr val="bg1"/>
              </a:solidFill>
              <a:latin typeface="Lucida Bright" panose="02040602050505020304" pitchFamily="18" charset="77"/>
            </a:endParaRPr>
          </a:p>
          <a:p>
            <a:r>
              <a:rPr lang="en-US" sz="1700" dirty="0">
                <a:solidFill>
                  <a:schemeClr val="bg1"/>
                </a:solidFill>
                <a:latin typeface="Lucida Bright" panose="02040602050505020304" pitchFamily="18" charset="77"/>
              </a:rPr>
              <a:t>Instrumental Students- Band</a:t>
            </a:r>
          </a:p>
          <a:p>
            <a:endParaRPr lang="en-US" sz="1700" dirty="0">
              <a:solidFill>
                <a:schemeClr val="bg1"/>
              </a:solidFill>
              <a:latin typeface="Lucida Bright" panose="02040602050505020304" pitchFamily="18" charset="77"/>
            </a:endParaRPr>
          </a:p>
          <a:p>
            <a:pPr lvl="2"/>
            <a:r>
              <a:rPr lang="en-US" sz="1700" dirty="0">
                <a:solidFill>
                  <a:schemeClr val="bg1"/>
                </a:solidFill>
                <a:latin typeface="Lucida Bright" panose="02040602050505020304" pitchFamily="18" charset="77"/>
              </a:rPr>
              <a:t>Survey- # of Minutes practiced, which pieces they planned on practicing, did they feel their practice was a beneficial contribution to the group itself.</a:t>
            </a:r>
          </a:p>
        </p:txBody>
      </p:sp>
    </p:spTree>
    <p:extLst>
      <p:ext uri="{BB962C8B-B14F-4D97-AF65-F5344CB8AC3E}">
        <p14:creationId xmlns:p14="http://schemas.microsoft.com/office/powerpoint/2010/main" val="325014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69E046B-A517-5549-81D6-DFBA21C005A4}"/>
              </a:ext>
            </a:extLst>
          </p:cNvPr>
          <p:cNvSpPr>
            <a:spLocks noGrp="1"/>
          </p:cNvSpPr>
          <p:nvPr>
            <p:ph type="title"/>
          </p:nvPr>
        </p:nvSpPr>
        <p:spPr>
          <a:xfrm>
            <a:off x="838200" y="713312"/>
            <a:ext cx="4038600" cy="5431376"/>
          </a:xfrm>
        </p:spPr>
        <p:txBody>
          <a:bodyPr>
            <a:normAutofit/>
          </a:bodyPr>
          <a:lstStyle/>
          <a:p>
            <a:r>
              <a:rPr lang="en-US" b="1" i="1">
                <a:latin typeface="Finale Lyrics" panose="02000506070000020003" pitchFamily="2" charset="0"/>
              </a:rPr>
              <a:t>Data and Results</a:t>
            </a:r>
          </a:p>
        </p:txBody>
      </p:sp>
      <p:sp>
        <p:nvSpPr>
          <p:cNvPr id="3" name="Content Placeholder 2">
            <a:extLst>
              <a:ext uri="{FF2B5EF4-FFF2-40B4-BE49-F238E27FC236}">
                <a16:creationId xmlns:a16="http://schemas.microsoft.com/office/drawing/2014/main" id="{30C75902-34FA-9846-BFB6-BD1EB3066847}"/>
              </a:ext>
            </a:extLst>
          </p:cNvPr>
          <p:cNvSpPr>
            <a:spLocks noGrp="1"/>
          </p:cNvSpPr>
          <p:nvPr>
            <p:ph idx="1"/>
          </p:nvPr>
        </p:nvSpPr>
        <p:spPr>
          <a:xfrm>
            <a:off x="6095999" y="713313"/>
            <a:ext cx="5257801" cy="5431376"/>
          </a:xfrm>
        </p:spPr>
        <p:txBody>
          <a:bodyPr anchor="ctr">
            <a:normAutofit/>
          </a:bodyPr>
          <a:lstStyle/>
          <a:p>
            <a:r>
              <a:rPr lang="en-US" sz="2000" b="1">
                <a:latin typeface="Finale Lyrics" panose="02000506070000020003" pitchFamily="2" charset="0"/>
              </a:rPr>
              <a:t>Baseline- where do we go from here......</a:t>
            </a:r>
          </a:p>
          <a:p>
            <a:pPr lvl="1"/>
            <a:r>
              <a:rPr lang="en-US" sz="2000">
                <a:latin typeface="Finale Lyrics" panose="02000506070000020003" pitchFamily="2" charset="0"/>
              </a:rPr>
              <a:t>What is practice</a:t>
            </a:r>
          </a:p>
          <a:p>
            <a:pPr lvl="3"/>
            <a:r>
              <a:rPr lang="en-US" sz="2000">
                <a:latin typeface="Finale Lyrics" panose="02000506070000020003" pitchFamily="2" charset="0"/>
              </a:rPr>
              <a:t>Structured practice vs. playing straight through pieces.</a:t>
            </a:r>
          </a:p>
          <a:p>
            <a:pPr lvl="3"/>
            <a:r>
              <a:rPr lang="en-US" sz="2000">
                <a:latin typeface="Finale Lyrics" panose="02000506070000020003" pitchFamily="2" charset="0"/>
              </a:rPr>
              <a:t>Fix mistakes vs. keep playing and ignore mistakes.</a:t>
            </a:r>
          </a:p>
          <a:p>
            <a:pPr marL="285750" lvl="3" indent="-285750"/>
            <a:endParaRPr lang="en-US" sz="2000">
              <a:latin typeface="Finale Lyrics" panose="02000506070000020003" pitchFamily="2" charset="0"/>
            </a:endParaRPr>
          </a:p>
          <a:p>
            <a:pPr marL="285750" lvl="3" indent="-285750"/>
            <a:r>
              <a:rPr lang="en-US" sz="2000" b="1">
                <a:latin typeface="Finale Lyrics" panose="02000506070000020003" pitchFamily="2" charset="0"/>
              </a:rPr>
              <a:t>How to practice- Choosing the what......</a:t>
            </a:r>
          </a:p>
          <a:p>
            <a:pPr marL="742950" lvl="4" indent="-285750"/>
            <a:r>
              <a:rPr lang="en-US" sz="2000">
                <a:latin typeface="Finale Lyrics" panose="02000506070000020003" pitchFamily="2" charset="0"/>
              </a:rPr>
              <a:t>Identifying what is difficult</a:t>
            </a:r>
          </a:p>
          <a:p>
            <a:pPr marL="1657350" lvl="6" indent="-285750"/>
            <a:r>
              <a:rPr lang="en-US" sz="2000">
                <a:latin typeface="Finale Lyrics" panose="02000506070000020003" pitchFamily="2" charset="0"/>
              </a:rPr>
              <a:t>Why did this seem difficult?</a:t>
            </a:r>
          </a:p>
          <a:p>
            <a:pPr marL="2571750" lvl="8" indent="-285750"/>
            <a:r>
              <a:rPr lang="en-US" sz="2000">
                <a:latin typeface="Finale Lyrics" panose="02000506070000020003" pitchFamily="2" charset="0"/>
              </a:rPr>
              <a:t>Approx. 90 %- are beginners</a:t>
            </a:r>
          </a:p>
          <a:p>
            <a:pPr marL="514350" lvl="8" indent="-457200"/>
            <a:endParaRPr lang="en-US" sz="2000">
              <a:latin typeface="Finale Lyrics" panose="02000506070000020003" pitchFamily="2" charset="0"/>
            </a:endParaRPr>
          </a:p>
          <a:p>
            <a:pPr marL="514350" lvl="8" indent="-457200"/>
            <a:r>
              <a:rPr lang="en-US" sz="2000" b="1">
                <a:latin typeface="Finale Lyrics" panose="02000506070000020003" pitchFamily="2" charset="0"/>
              </a:rPr>
              <a:t>How to start a practice session.....</a:t>
            </a:r>
          </a:p>
          <a:p>
            <a:pPr marL="514350" lvl="8" indent="-53975"/>
            <a:r>
              <a:rPr lang="en-US" sz="2000">
                <a:latin typeface="Finale Lyrics" panose="02000506070000020003" pitchFamily="2" charset="0"/>
              </a:rPr>
              <a:t> To buzz or not to buzz.....</a:t>
            </a:r>
          </a:p>
          <a:p>
            <a:pPr marL="460375" lvl="8" indent="0">
              <a:buNone/>
            </a:pPr>
            <a:endParaRPr lang="en-US" sz="2000">
              <a:latin typeface="Finale Lyrics" panose="02000506070000020003" pitchFamily="2" charset="0"/>
            </a:endParaRPr>
          </a:p>
        </p:txBody>
      </p:sp>
    </p:spTree>
    <p:extLst>
      <p:ext uri="{BB962C8B-B14F-4D97-AF65-F5344CB8AC3E}">
        <p14:creationId xmlns:p14="http://schemas.microsoft.com/office/powerpoint/2010/main" val="270820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69E046B-A517-5549-81D6-DFBA21C005A4}"/>
              </a:ext>
            </a:extLst>
          </p:cNvPr>
          <p:cNvSpPr>
            <a:spLocks noGrp="1"/>
          </p:cNvSpPr>
          <p:nvPr>
            <p:ph type="title"/>
          </p:nvPr>
        </p:nvSpPr>
        <p:spPr>
          <a:xfrm>
            <a:off x="905484" y="1065749"/>
            <a:ext cx="3748810" cy="4726502"/>
          </a:xfrm>
        </p:spPr>
        <p:txBody>
          <a:bodyPr>
            <a:normAutofit/>
          </a:bodyPr>
          <a:lstStyle/>
          <a:p>
            <a:r>
              <a:rPr lang="en-US" b="1" i="1">
                <a:latin typeface="Finale Lyrics" panose="02000506070000020003" pitchFamily="2" charset="0"/>
              </a:rPr>
              <a:t>Data and Results</a:t>
            </a:r>
          </a:p>
        </p:txBody>
      </p:sp>
      <p:sp>
        <p:nvSpPr>
          <p:cNvPr id="3" name="Content Placeholder 2">
            <a:extLst>
              <a:ext uri="{FF2B5EF4-FFF2-40B4-BE49-F238E27FC236}">
                <a16:creationId xmlns:a16="http://schemas.microsoft.com/office/drawing/2014/main" id="{30C75902-34FA-9846-BFB6-BD1EB3066847}"/>
              </a:ext>
            </a:extLst>
          </p:cNvPr>
          <p:cNvSpPr>
            <a:spLocks noGrp="1"/>
          </p:cNvSpPr>
          <p:nvPr>
            <p:ph idx="1"/>
          </p:nvPr>
        </p:nvSpPr>
        <p:spPr>
          <a:xfrm>
            <a:off x="6400800" y="713313"/>
            <a:ext cx="4953000" cy="5431376"/>
          </a:xfrm>
        </p:spPr>
        <p:txBody>
          <a:bodyPr anchor="ctr">
            <a:normAutofit/>
          </a:bodyPr>
          <a:lstStyle/>
          <a:p>
            <a:r>
              <a:rPr lang="en-US" sz="2000" b="1">
                <a:latin typeface="Finale Lyrics" panose="02000506070000020003" pitchFamily="2" charset="0"/>
              </a:rPr>
              <a:t>To fix mistakes or not to Fix mistakes-</a:t>
            </a:r>
          </a:p>
          <a:p>
            <a:pPr lvl="1"/>
            <a:r>
              <a:rPr lang="en-US" sz="2000">
                <a:latin typeface="Finale Lyrics" panose="02000506070000020003" pitchFamily="2" charset="0"/>
              </a:rPr>
              <a:t>10 </a:t>
            </a:r>
            <a:r>
              <a:rPr lang="en-US" sz="2000" dirty="0">
                <a:latin typeface="Finale Lyrics" panose="02000506070000020003" pitchFamily="2" charset="0"/>
              </a:rPr>
              <a:t>out of 18 students reported that they went back and fixed mistakes</a:t>
            </a:r>
          </a:p>
          <a:p>
            <a:pPr lvl="2"/>
            <a:r>
              <a:rPr lang="en-US">
                <a:latin typeface="Finale Lyrics" panose="02000506070000020003" pitchFamily="2" charset="0"/>
              </a:rPr>
              <a:t>Demonstrated which strategies were applied</a:t>
            </a:r>
          </a:p>
          <a:p>
            <a:pPr marL="230188" lvl="2" indent="-230188"/>
            <a:endParaRPr lang="en-US" dirty="0">
              <a:latin typeface="Finale Lyrics" panose="02000506070000020003" pitchFamily="2" charset="0"/>
            </a:endParaRPr>
          </a:p>
          <a:p>
            <a:pPr marL="230188" lvl="2" indent="-230188"/>
            <a:r>
              <a:rPr lang="en-US" b="1" dirty="0">
                <a:latin typeface="Finale Lyrics" panose="02000506070000020003" pitchFamily="2" charset="0"/>
              </a:rPr>
              <a:t>Wednesdays- Intervention Day- Tell Me About your Practice- Large Group Discussion</a:t>
            </a:r>
          </a:p>
          <a:p>
            <a:pPr marL="687388" lvl="3" indent="-230188"/>
            <a:r>
              <a:rPr lang="en-US" sz="2000">
                <a:latin typeface="Finale Lyrics" panose="02000506070000020003" pitchFamily="2" charset="0"/>
              </a:rPr>
              <a:t>In each group meeting;</a:t>
            </a:r>
          </a:p>
          <a:p>
            <a:pPr marL="1144588" lvl="4" indent="-230188"/>
            <a:r>
              <a:rPr lang="en-US" sz="2000">
                <a:latin typeface="Finale Lyrics" panose="02000506070000020003" pitchFamily="2" charset="0"/>
              </a:rPr>
              <a:t>Discussed practice sessions</a:t>
            </a:r>
          </a:p>
          <a:p>
            <a:pPr marL="1144588" lvl="4" indent="-230188"/>
            <a:r>
              <a:rPr lang="en-US" sz="2000">
                <a:latin typeface="Finale Lyrics" panose="02000506070000020003" pitchFamily="2" charset="0"/>
              </a:rPr>
              <a:t>Talked and practiced goal setting</a:t>
            </a:r>
          </a:p>
          <a:p>
            <a:pPr marL="1144588" lvl="4" indent="-230188"/>
            <a:r>
              <a:rPr lang="en-US" sz="2000">
                <a:latin typeface="Finale Lyrics" panose="02000506070000020003" pitchFamily="2" charset="0"/>
              </a:rPr>
              <a:t>Make or break it- go slow to better the flow</a:t>
            </a:r>
          </a:p>
          <a:p>
            <a:pPr marL="1144588" lvl="4" indent="-230188"/>
            <a:endParaRPr lang="en-US" sz="2000">
              <a:latin typeface="Finale Lyrics" panose="02000506070000020003" pitchFamily="2" charset="0"/>
            </a:endParaRPr>
          </a:p>
        </p:txBody>
      </p:sp>
    </p:spTree>
    <p:extLst>
      <p:ext uri="{BB962C8B-B14F-4D97-AF65-F5344CB8AC3E}">
        <p14:creationId xmlns:p14="http://schemas.microsoft.com/office/powerpoint/2010/main" val="2321972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586</Words>
  <Application>Microsoft Macintosh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Finale Lyrics</vt:lpstr>
      <vt:lpstr>Lucida Bright</vt:lpstr>
      <vt:lpstr>Times New Roman</vt:lpstr>
      <vt:lpstr>Office Theme</vt:lpstr>
      <vt:lpstr>Practice and the Middle School Instrumental Student</vt:lpstr>
      <vt:lpstr>Abstract</vt:lpstr>
      <vt:lpstr>Research Questions</vt:lpstr>
      <vt:lpstr>Literature Review</vt:lpstr>
      <vt:lpstr>Literature Review</vt:lpstr>
      <vt:lpstr>Strategies in Practice</vt:lpstr>
      <vt:lpstr>Method</vt:lpstr>
      <vt:lpstr>Data and Results</vt:lpstr>
      <vt:lpstr>Data and Results</vt:lpstr>
      <vt:lpstr>Data and Results</vt:lpstr>
      <vt:lpstr>Discussion</vt:lpstr>
      <vt:lpstr>Discussion</vt:lpstr>
      <vt:lpstr>Limitations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and the middle School Instrumental Student</dc:title>
  <dc:creator>Lucas Brown</dc:creator>
  <cp:lastModifiedBy>Lucas Brown</cp:lastModifiedBy>
  <cp:revision>3</cp:revision>
  <dcterms:created xsi:type="dcterms:W3CDTF">2022-12-04T20:22:16Z</dcterms:created>
  <dcterms:modified xsi:type="dcterms:W3CDTF">2022-12-05T00:05:31Z</dcterms:modified>
</cp:coreProperties>
</file>