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58" r:id="rId3"/>
    <p:sldId id="267" r:id="rId4"/>
    <p:sldId id="275" r:id="rId5"/>
    <p:sldId id="268" r:id="rId6"/>
    <p:sldId id="259" r:id="rId7"/>
    <p:sldId id="276" r:id="rId8"/>
    <p:sldId id="260" r:id="rId9"/>
    <p:sldId id="269" r:id="rId10"/>
    <p:sldId id="270" r:id="rId11"/>
    <p:sldId id="271" r:id="rId12"/>
    <p:sldId id="262" r:id="rId13"/>
    <p:sldId id="261" r:id="rId14"/>
    <p:sldId id="265" r:id="rId15"/>
    <p:sldId id="264" r:id="rId16"/>
    <p:sldId id="272" r:id="rId17"/>
    <p:sldId id="273" r:id="rId18"/>
    <p:sldId id="274"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8" autoAdjust="0"/>
    <p:restoredTop sz="84848" autoAdjust="0"/>
  </p:normalViewPr>
  <p:slideViewPr>
    <p:cSldViewPr>
      <p:cViewPr varScale="1">
        <p:scale>
          <a:sx n="91" d="100"/>
          <a:sy n="91" d="100"/>
        </p:scale>
        <p:origin x="936"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F3F49-C342-C948-A6BA-D4DE9788A4A7}" type="datetimeFigureOut">
              <a:rPr lang="en-US" smtClean="0"/>
              <a:t>7/1/22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06A11-B19E-A643-8171-A68056E26897}" type="slidenum">
              <a:rPr lang="en-US" smtClean="0"/>
              <a:t>‹#›</a:t>
            </a:fld>
            <a:endParaRPr lang="en-US"/>
          </a:p>
        </p:txBody>
      </p:sp>
    </p:spTree>
    <p:extLst>
      <p:ext uri="{BB962C8B-B14F-4D97-AF65-F5344CB8AC3E}">
        <p14:creationId xmlns:p14="http://schemas.microsoft.com/office/powerpoint/2010/main" val="135448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current position I currently teach Pre-School through 6th Grade General Music, Elementary Choir (grades 4-6), 4th Grade Beginning Band Lessons, 4th Grade Beginning Band, Advanced Band (5th and 6th Grade), Drum Circle, and Direct the Elementary Musical Theater Program (Grade 4-6 during the year, and grades 2-6 in the summer).</a:t>
            </a:r>
          </a:p>
          <a:p>
            <a:endParaRPr lang="en-US" dirty="0"/>
          </a:p>
          <a:p>
            <a:endParaRPr lang="en-US" dirty="0"/>
          </a:p>
        </p:txBody>
      </p:sp>
      <p:sp>
        <p:nvSpPr>
          <p:cNvPr id="4" name="Slide Number Placeholder 3"/>
          <p:cNvSpPr>
            <a:spLocks noGrp="1"/>
          </p:cNvSpPr>
          <p:nvPr>
            <p:ph type="sldNum" sz="quarter" idx="5"/>
          </p:nvPr>
        </p:nvSpPr>
        <p:spPr/>
        <p:txBody>
          <a:bodyPr/>
          <a:lstStyle/>
          <a:p>
            <a:fld id="{77D06A11-B19E-A643-8171-A68056E26897}" type="slidenum">
              <a:rPr lang="en-US" smtClean="0"/>
              <a:t>2</a:t>
            </a:fld>
            <a:endParaRPr lang="en-US"/>
          </a:p>
        </p:txBody>
      </p:sp>
    </p:spTree>
    <p:extLst>
      <p:ext uri="{BB962C8B-B14F-4D97-AF65-F5344CB8AC3E}">
        <p14:creationId xmlns:p14="http://schemas.microsoft.com/office/powerpoint/2010/main" val="275518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Pine Grove School the major focus is on the overall student and their success.  When developing this project, I kept that in mind.  One of the biggest ideas that was focused on and is a part of my personal teaching philosophy is "I believe in the promise of every child."</a:t>
            </a:r>
          </a:p>
          <a:p>
            <a:endParaRPr lang="en-US" dirty="0"/>
          </a:p>
          <a:p>
            <a:r>
              <a:rPr lang="en-US" dirty="0"/>
              <a:t>Each of these is supported in our Beginning Band Program where we provide a music education for every child.</a:t>
            </a:r>
          </a:p>
          <a:p>
            <a:endParaRPr lang="en-US" dirty="0"/>
          </a:p>
        </p:txBody>
      </p:sp>
      <p:sp>
        <p:nvSpPr>
          <p:cNvPr id="4" name="Slide Number Placeholder 3"/>
          <p:cNvSpPr>
            <a:spLocks noGrp="1"/>
          </p:cNvSpPr>
          <p:nvPr>
            <p:ph type="sldNum" sz="quarter" idx="5"/>
          </p:nvPr>
        </p:nvSpPr>
        <p:spPr/>
        <p:txBody>
          <a:bodyPr/>
          <a:lstStyle/>
          <a:p>
            <a:fld id="{77D06A11-B19E-A643-8171-A68056E26897}" type="slidenum">
              <a:rPr lang="en-US" smtClean="0"/>
              <a:t>3</a:t>
            </a:fld>
            <a:endParaRPr lang="en-US"/>
          </a:p>
        </p:txBody>
      </p:sp>
    </p:spTree>
    <p:extLst>
      <p:ext uri="{BB962C8B-B14F-4D97-AF65-F5344CB8AC3E}">
        <p14:creationId xmlns:p14="http://schemas.microsoft.com/office/powerpoint/2010/main" val="282333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personal mission statement is important to the way that I interact with my students.  The enjoyment of music is important for every student I strive to work and provide them with positive and encouraging experiences in our lessons.  This curriculum project is designed for my 4</a:t>
            </a:r>
            <a:r>
              <a:rPr lang="en-US" baseline="30000" dirty="0"/>
              <a:t>th</a:t>
            </a:r>
            <a:r>
              <a:rPr lang="en-US" dirty="0"/>
              <a:t> grade beginning band.  </a:t>
            </a:r>
          </a:p>
        </p:txBody>
      </p:sp>
      <p:sp>
        <p:nvSpPr>
          <p:cNvPr id="4" name="Slide Number Placeholder 3"/>
          <p:cNvSpPr>
            <a:spLocks noGrp="1"/>
          </p:cNvSpPr>
          <p:nvPr>
            <p:ph type="sldNum" sz="quarter" idx="5"/>
          </p:nvPr>
        </p:nvSpPr>
        <p:spPr/>
        <p:txBody>
          <a:bodyPr/>
          <a:lstStyle/>
          <a:p>
            <a:fld id="{77D06A11-B19E-A643-8171-A68056E26897}" type="slidenum">
              <a:rPr lang="en-US" smtClean="0"/>
              <a:t>5</a:t>
            </a:fld>
            <a:endParaRPr lang="en-US"/>
          </a:p>
        </p:txBody>
      </p:sp>
    </p:spTree>
    <p:extLst>
      <p:ext uri="{BB962C8B-B14F-4D97-AF65-F5344CB8AC3E}">
        <p14:creationId xmlns:p14="http://schemas.microsoft.com/office/powerpoint/2010/main" val="170712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06A11-B19E-A643-8171-A68056E26897}" type="slidenum">
              <a:rPr lang="en-US" smtClean="0"/>
              <a:t>16</a:t>
            </a:fld>
            <a:endParaRPr lang="en-US"/>
          </a:p>
        </p:txBody>
      </p:sp>
    </p:spTree>
    <p:extLst>
      <p:ext uri="{BB962C8B-B14F-4D97-AF65-F5344CB8AC3E}">
        <p14:creationId xmlns:p14="http://schemas.microsoft.com/office/powerpoint/2010/main" val="494028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s-ES" altLang="en-US"/>
          </a:p>
        </p:txBody>
      </p:sp>
      <p:sp>
        <p:nvSpPr>
          <p:cNvPr id="5" name="Footer Placeholder 4"/>
          <p:cNvSpPr>
            <a:spLocks noGrp="1"/>
          </p:cNvSpPr>
          <p:nvPr>
            <p:ph type="ftr" sz="quarter" idx="11"/>
          </p:nvPr>
        </p:nvSpPr>
        <p:spPr>
          <a:xfrm>
            <a:off x="1371600" y="4323845"/>
            <a:ext cx="6400800" cy="365125"/>
          </a:xfrm>
        </p:spPr>
        <p:txBody>
          <a:bodyPr/>
          <a:lstStyle/>
          <a:p>
            <a:endParaRPr lang="es-ES" altLang="en-US"/>
          </a:p>
        </p:txBody>
      </p:sp>
      <p:sp>
        <p:nvSpPr>
          <p:cNvPr id="6" name="Slide Number Placeholder 5"/>
          <p:cNvSpPr>
            <a:spLocks noGrp="1"/>
          </p:cNvSpPr>
          <p:nvPr>
            <p:ph type="sldNum" sz="quarter" idx="12"/>
          </p:nvPr>
        </p:nvSpPr>
        <p:spPr>
          <a:xfrm>
            <a:off x="8077200" y="1430866"/>
            <a:ext cx="2743200" cy="365125"/>
          </a:xfrm>
        </p:spPr>
        <p:txBody>
          <a:bodyPr/>
          <a:lstStyle/>
          <a:p>
            <a:fld id="{58E51BAD-1D5F-C540-ADA7-18D34BB262A9}" type="slidenum">
              <a:rPr lang="es-ES" altLang="en-US" smtClean="0"/>
              <a:pPr/>
              <a:t>‹#›</a:t>
            </a:fld>
            <a:endParaRPr lang="es-ES" altLang="en-US"/>
          </a:p>
        </p:txBody>
      </p:sp>
    </p:spTree>
    <p:extLst>
      <p:ext uri="{BB962C8B-B14F-4D97-AF65-F5344CB8AC3E}">
        <p14:creationId xmlns:p14="http://schemas.microsoft.com/office/powerpoint/2010/main" val="2708908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AD07350F-36A6-6B44-9CD6-56B2DE6FE863}" type="slidenum">
              <a:rPr lang="es-ES" altLang="en-US" smtClean="0"/>
              <a:pPr/>
              <a:t>‹#›</a:t>
            </a:fld>
            <a:endParaRPr lang="es-ES" altLang="en-US"/>
          </a:p>
        </p:txBody>
      </p:sp>
    </p:spTree>
    <p:extLst>
      <p:ext uri="{BB962C8B-B14F-4D97-AF65-F5344CB8AC3E}">
        <p14:creationId xmlns:p14="http://schemas.microsoft.com/office/powerpoint/2010/main" val="190303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s-ES" altLang="en-US"/>
          </a:p>
        </p:txBody>
      </p:sp>
      <p:sp>
        <p:nvSpPr>
          <p:cNvPr id="6" name="Footer Placeholder 5"/>
          <p:cNvSpPr>
            <a:spLocks noGrp="1"/>
          </p:cNvSpPr>
          <p:nvPr>
            <p:ph type="ftr" sz="quarter" idx="11"/>
          </p:nvPr>
        </p:nvSpPr>
        <p:spPr>
          <a:xfrm>
            <a:off x="685800" y="379941"/>
            <a:ext cx="6991492" cy="365125"/>
          </a:xfrm>
        </p:spPr>
        <p:txBody>
          <a:bodyPr/>
          <a:lstStyle/>
          <a:p>
            <a:endParaRPr lang="es-ES" altLang="en-US"/>
          </a:p>
        </p:txBody>
      </p:sp>
      <p:sp>
        <p:nvSpPr>
          <p:cNvPr id="7" name="Slide Number Placeholder 6"/>
          <p:cNvSpPr>
            <a:spLocks noGrp="1"/>
          </p:cNvSpPr>
          <p:nvPr>
            <p:ph type="sldNum" sz="quarter" idx="12"/>
          </p:nvPr>
        </p:nvSpPr>
        <p:spPr>
          <a:xfrm>
            <a:off x="10862452" y="381000"/>
            <a:ext cx="643748" cy="365125"/>
          </a:xfrm>
        </p:spPr>
        <p:txBody>
          <a:bodyPr/>
          <a:lstStyle/>
          <a:p>
            <a:fld id="{AD07350F-36A6-6B44-9CD6-56B2DE6FE863}" type="slidenum">
              <a:rPr lang="es-ES" altLang="en-US" smtClean="0"/>
              <a:pPr/>
              <a:t>‹#›</a:t>
            </a:fld>
            <a:endParaRPr lang="es-ES" altLang="en-US"/>
          </a:p>
        </p:txBody>
      </p:sp>
    </p:spTree>
    <p:extLst>
      <p:ext uri="{BB962C8B-B14F-4D97-AF65-F5344CB8AC3E}">
        <p14:creationId xmlns:p14="http://schemas.microsoft.com/office/powerpoint/2010/main" val="393630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s-ES" altLang="en-US"/>
          </a:p>
        </p:txBody>
      </p:sp>
      <p:sp>
        <p:nvSpPr>
          <p:cNvPr id="6" name="Footer Placeholder 5"/>
          <p:cNvSpPr>
            <a:spLocks noGrp="1"/>
          </p:cNvSpPr>
          <p:nvPr>
            <p:ph type="ftr" sz="quarter" idx="11"/>
          </p:nvPr>
        </p:nvSpPr>
        <p:spPr>
          <a:xfrm>
            <a:off x="685800" y="379941"/>
            <a:ext cx="6991492" cy="365125"/>
          </a:xfrm>
        </p:spPr>
        <p:txBody>
          <a:bodyPr/>
          <a:lstStyle/>
          <a:p>
            <a:endParaRPr lang="es-ES" altLang="en-US"/>
          </a:p>
        </p:txBody>
      </p:sp>
      <p:sp>
        <p:nvSpPr>
          <p:cNvPr id="7" name="Slide Number Placeholder 6"/>
          <p:cNvSpPr>
            <a:spLocks noGrp="1"/>
          </p:cNvSpPr>
          <p:nvPr>
            <p:ph type="sldNum" sz="quarter" idx="12"/>
          </p:nvPr>
        </p:nvSpPr>
        <p:spPr>
          <a:xfrm>
            <a:off x="10862452" y="381000"/>
            <a:ext cx="643748" cy="365125"/>
          </a:xfrm>
        </p:spPr>
        <p:txBody>
          <a:bodyPr/>
          <a:lstStyle/>
          <a:p>
            <a:fld id="{AD07350F-36A6-6B44-9CD6-56B2DE6FE863}" type="slidenum">
              <a:rPr lang="es-ES" altLang="en-US" smtClean="0"/>
              <a:pPr/>
              <a:t>‹#›</a:t>
            </a:fld>
            <a:endParaRPr lang="es-E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363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s-ES" altLang="en-US"/>
          </a:p>
        </p:txBody>
      </p:sp>
      <p:sp>
        <p:nvSpPr>
          <p:cNvPr id="6" name="Footer Placeholder 5"/>
          <p:cNvSpPr>
            <a:spLocks noGrp="1"/>
          </p:cNvSpPr>
          <p:nvPr>
            <p:ph type="ftr" sz="quarter" idx="11"/>
          </p:nvPr>
        </p:nvSpPr>
        <p:spPr>
          <a:xfrm>
            <a:off x="685800" y="378883"/>
            <a:ext cx="6991492" cy="365125"/>
          </a:xfrm>
        </p:spPr>
        <p:txBody>
          <a:bodyPr/>
          <a:lstStyle/>
          <a:p>
            <a:endParaRPr lang="es-ES" altLang="en-US"/>
          </a:p>
        </p:txBody>
      </p:sp>
      <p:sp>
        <p:nvSpPr>
          <p:cNvPr id="7" name="Slide Number Placeholder 6"/>
          <p:cNvSpPr>
            <a:spLocks noGrp="1"/>
          </p:cNvSpPr>
          <p:nvPr>
            <p:ph type="sldNum" sz="quarter" idx="12"/>
          </p:nvPr>
        </p:nvSpPr>
        <p:spPr>
          <a:xfrm>
            <a:off x="10862452" y="381000"/>
            <a:ext cx="643748" cy="365125"/>
          </a:xfrm>
        </p:spPr>
        <p:txBody>
          <a:bodyPr/>
          <a:lstStyle/>
          <a:p>
            <a:fld id="{AD07350F-36A6-6B44-9CD6-56B2DE6FE863}" type="slidenum">
              <a:rPr lang="es-ES" altLang="en-US" smtClean="0"/>
              <a:pPr/>
              <a:t>‹#›</a:t>
            </a:fld>
            <a:endParaRPr lang="es-ES" altLang="en-US"/>
          </a:p>
        </p:txBody>
      </p:sp>
    </p:spTree>
    <p:extLst>
      <p:ext uri="{BB962C8B-B14F-4D97-AF65-F5344CB8AC3E}">
        <p14:creationId xmlns:p14="http://schemas.microsoft.com/office/powerpoint/2010/main" val="2144309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endParaRPr lang="es-ES" altLang="en-US"/>
          </a:p>
        </p:txBody>
      </p:sp>
      <p:sp>
        <p:nvSpPr>
          <p:cNvPr id="5" name="Slide Number Placeholder 4"/>
          <p:cNvSpPr>
            <a:spLocks noGrp="1"/>
          </p:cNvSpPr>
          <p:nvPr>
            <p:ph type="sldNum" sz="quarter" idx="12"/>
          </p:nvPr>
        </p:nvSpPr>
        <p:spPr/>
        <p:txBody>
          <a:bodyPr/>
          <a:lstStyle/>
          <a:p>
            <a:fld id="{AD07350F-36A6-6B44-9CD6-56B2DE6FE863}" type="slidenum">
              <a:rPr lang="es-ES" altLang="en-US" smtClean="0"/>
              <a:pPr/>
              <a:t>‹#›</a:t>
            </a:fld>
            <a:endParaRPr lang="es-ES" altLang="en-US"/>
          </a:p>
        </p:txBody>
      </p:sp>
    </p:spTree>
    <p:extLst>
      <p:ext uri="{BB962C8B-B14F-4D97-AF65-F5344CB8AC3E}">
        <p14:creationId xmlns:p14="http://schemas.microsoft.com/office/powerpoint/2010/main" val="1101546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endParaRPr lang="es-ES" altLang="en-US"/>
          </a:p>
        </p:txBody>
      </p:sp>
      <p:sp>
        <p:nvSpPr>
          <p:cNvPr id="5" name="Slide Number Placeholder 4"/>
          <p:cNvSpPr>
            <a:spLocks noGrp="1"/>
          </p:cNvSpPr>
          <p:nvPr>
            <p:ph type="sldNum" sz="quarter" idx="12"/>
          </p:nvPr>
        </p:nvSpPr>
        <p:spPr/>
        <p:txBody>
          <a:bodyPr/>
          <a:lstStyle/>
          <a:p>
            <a:fld id="{AD07350F-36A6-6B44-9CD6-56B2DE6FE863}" type="slidenum">
              <a:rPr lang="es-ES" altLang="en-US" smtClean="0"/>
              <a:pPr/>
              <a:t>‹#›</a:t>
            </a:fld>
            <a:endParaRPr lang="es-ES" altLang="en-US"/>
          </a:p>
        </p:txBody>
      </p:sp>
    </p:spTree>
    <p:extLst>
      <p:ext uri="{BB962C8B-B14F-4D97-AF65-F5344CB8AC3E}">
        <p14:creationId xmlns:p14="http://schemas.microsoft.com/office/powerpoint/2010/main" val="133733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3523348-59E1-4F45-B39B-1E6501995F80}" type="slidenum">
              <a:rPr lang="es-ES" altLang="en-US" smtClean="0"/>
              <a:pPr/>
              <a:t>‹#›</a:t>
            </a:fld>
            <a:endParaRPr lang="es-ES" altLang="en-US"/>
          </a:p>
        </p:txBody>
      </p:sp>
    </p:spTree>
    <p:extLst>
      <p:ext uri="{BB962C8B-B14F-4D97-AF65-F5344CB8AC3E}">
        <p14:creationId xmlns:p14="http://schemas.microsoft.com/office/powerpoint/2010/main" val="3326824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s-ES" altLang="en-US"/>
          </a:p>
        </p:txBody>
      </p:sp>
      <p:sp>
        <p:nvSpPr>
          <p:cNvPr id="5" name="Footer Placeholder 4"/>
          <p:cNvSpPr>
            <a:spLocks noGrp="1"/>
          </p:cNvSpPr>
          <p:nvPr>
            <p:ph type="ftr" sz="quarter" idx="11"/>
          </p:nvPr>
        </p:nvSpPr>
        <p:spPr>
          <a:xfrm>
            <a:off x="685800" y="381000"/>
            <a:ext cx="6991492" cy="365125"/>
          </a:xfrm>
        </p:spPr>
        <p:txBody>
          <a:bodyPr/>
          <a:lstStyle/>
          <a:p>
            <a:endParaRPr lang="es-ES" altLang="en-US"/>
          </a:p>
        </p:txBody>
      </p:sp>
      <p:sp>
        <p:nvSpPr>
          <p:cNvPr id="6" name="Slide Number Placeholder 5"/>
          <p:cNvSpPr>
            <a:spLocks noGrp="1"/>
          </p:cNvSpPr>
          <p:nvPr>
            <p:ph type="sldNum" sz="quarter" idx="12"/>
          </p:nvPr>
        </p:nvSpPr>
        <p:spPr>
          <a:xfrm>
            <a:off x="10862452" y="381000"/>
            <a:ext cx="643748" cy="365125"/>
          </a:xfrm>
        </p:spPr>
        <p:txBody>
          <a:bodyPr/>
          <a:lstStyle/>
          <a:p>
            <a:fld id="{CF13FC7E-AD16-B64E-87E0-E75ED516D116}" type="slidenum">
              <a:rPr lang="es-ES" altLang="en-US" smtClean="0"/>
              <a:pPr/>
              <a:t>‹#›</a:t>
            </a:fld>
            <a:endParaRPr lang="es-ES" altLang="en-US"/>
          </a:p>
        </p:txBody>
      </p:sp>
    </p:spTree>
    <p:extLst>
      <p:ext uri="{BB962C8B-B14F-4D97-AF65-F5344CB8AC3E}">
        <p14:creationId xmlns:p14="http://schemas.microsoft.com/office/powerpoint/2010/main" val="372827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5297A96-74A3-B24E-B58F-163AB1C9072A}" type="slidenum">
              <a:rPr lang="es-ES" altLang="en-US" smtClean="0"/>
              <a:pPr/>
              <a:t>‹#›</a:t>
            </a:fld>
            <a:endParaRPr lang="es-ES" altLang="en-US"/>
          </a:p>
        </p:txBody>
      </p:sp>
    </p:spTree>
    <p:extLst>
      <p:ext uri="{BB962C8B-B14F-4D97-AF65-F5344CB8AC3E}">
        <p14:creationId xmlns:p14="http://schemas.microsoft.com/office/powerpoint/2010/main" val="72429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s-ES" altLang="en-US"/>
          </a:p>
        </p:txBody>
      </p:sp>
      <p:sp>
        <p:nvSpPr>
          <p:cNvPr id="5" name="Footer Placeholder 4"/>
          <p:cNvSpPr>
            <a:spLocks noGrp="1"/>
          </p:cNvSpPr>
          <p:nvPr>
            <p:ph type="ftr" sz="quarter" idx="11"/>
          </p:nvPr>
        </p:nvSpPr>
        <p:spPr>
          <a:xfrm>
            <a:off x="685800" y="381001"/>
            <a:ext cx="6991492" cy="364065"/>
          </a:xfrm>
        </p:spPr>
        <p:txBody>
          <a:bodyPr/>
          <a:lstStyle/>
          <a:p>
            <a:endParaRPr lang="es-ES" altLang="en-US"/>
          </a:p>
        </p:txBody>
      </p:sp>
      <p:sp>
        <p:nvSpPr>
          <p:cNvPr id="6" name="Slide Number Placeholder 5"/>
          <p:cNvSpPr>
            <a:spLocks noGrp="1"/>
          </p:cNvSpPr>
          <p:nvPr>
            <p:ph type="sldNum" sz="quarter" idx="12"/>
          </p:nvPr>
        </p:nvSpPr>
        <p:spPr>
          <a:xfrm>
            <a:off x="10862452" y="381000"/>
            <a:ext cx="643748" cy="365125"/>
          </a:xfrm>
        </p:spPr>
        <p:txBody>
          <a:bodyPr/>
          <a:lstStyle/>
          <a:p>
            <a:fld id="{B0F45C15-F2D4-AB4B-B994-3579A7A607E7}" type="slidenum">
              <a:rPr lang="es-ES" altLang="en-US" smtClean="0"/>
              <a:pPr/>
              <a:t>‹#›</a:t>
            </a:fld>
            <a:endParaRPr lang="es-ES" altLang="en-US"/>
          </a:p>
        </p:txBody>
      </p:sp>
    </p:spTree>
    <p:extLst>
      <p:ext uri="{BB962C8B-B14F-4D97-AF65-F5344CB8AC3E}">
        <p14:creationId xmlns:p14="http://schemas.microsoft.com/office/powerpoint/2010/main" val="169945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AA11A719-61DC-294E-BDE7-FE48391D303C}" type="slidenum">
              <a:rPr lang="es-ES" altLang="en-US" smtClean="0"/>
              <a:pPr/>
              <a:t>‹#›</a:t>
            </a:fld>
            <a:endParaRPr lang="es-ES" altLang="en-US"/>
          </a:p>
        </p:txBody>
      </p:sp>
    </p:spTree>
    <p:extLst>
      <p:ext uri="{BB962C8B-B14F-4D97-AF65-F5344CB8AC3E}">
        <p14:creationId xmlns:p14="http://schemas.microsoft.com/office/powerpoint/2010/main" val="11600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endParaRPr lang="es-ES" altLang="en-US"/>
          </a:p>
        </p:txBody>
      </p:sp>
      <p:sp>
        <p:nvSpPr>
          <p:cNvPr id="9" name="Slide Number Placeholder 8"/>
          <p:cNvSpPr>
            <a:spLocks noGrp="1"/>
          </p:cNvSpPr>
          <p:nvPr>
            <p:ph type="sldNum" sz="quarter" idx="12"/>
          </p:nvPr>
        </p:nvSpPr>
        <p:spPr/>
        <p:txBody>
          <a:bodyPr/>
          <a:lstStyle/>
          <a:p>
            <a:fld id="{B9DAEF0A-3D05-2C41-93FD-3484889FC413}" type="slidenum">
              <a:rPr lang="es-ES" altLang="en-US" smtClean="0"/>
              <a:pPr/>
              <a:t>‹#›</a:t>
            </a:fld>
            <a:endParaRPr lang="es-ES" altLang="en-US"/>
          </a:p>
        </p:txBody>
      </p:sp>
    </p:spTree>
    <p:extLst>
      <p:ext uri="{BB962C8B-B14F-4D97-AF65-F5344CB8AC3E}">
        <p14:creationId xmlns:p14="http://schemas.microsoft.com/office/powerpoint/2010/main" val="291371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endParaRPr lang="es-ES" altLang="en-US"/>
          </a:p>
        </p:txBody>
      </p:sp>
      <p:sp>
        <p:nvSpPr>
          <p:cNvPr id="5" name="Slide Number Placeholder 4"/>
          <p:cNvSpPr>
            <a:spLocks noGrp="1"/>
          </p:cNvSpPr>
          <p:nvPr>
            <p:ph type="sldNum" sz="quarter" idx="12"/>
          </p:nvPr>
        </p:nvSpPr>
        <p:spPr/>
        <p:txBody>
          <a:bodyPr/>
          <a:lstStyle/>
          <a:p>
            <a:fld id="{A6EF92DF-BC84-0044-B934-281A32644863}" type="slidenum">
              <a:rPr lang="es-ES" altLang="en-US" smtClean="0"/>
              <a:pPr/>
              <a:t>‹#›</a:t>
            </a:fld>
            <a:endParaRPr lang="es-ES" altLang="en-US"/>
          </a:p>
        </p:txBody>
      </p:sp>
    </p:spTree>
    <p:extLst>
      <p:ext uri="{BB962C8B-B14F-4D97-AF65-F5344CB8AC3E}">
        <p14:creationId xmlns:p14="http://schemas.microsoft.com/office/powerpoint/2010/main" val="205557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endParaRPr lang="es-ES" altLang="en-US"/>
          </a:p>
        </p:txBody>
      </p:sp>
      <p:sp>
        <p:nvSpPr>
          <p:cNvPr id="4" name="Slide Number Placeholder 3"/>
          <p:cNvSpPr>
            <a:spLocks noGrp="1"/>
          </p:cNvSpPr>
          <p:nvPr>
            <p:ph type="sldNum" sz="quarter" idx="12"/>
          </p:nvPr>
        </p:nvSpPr>
        <p:spPr/>
        <p:txBody>
          <a:bodyPr/>
          <a:lstStyle/>
          <a:p>
            <a:fld id="{7946D264-A11B-CE42-A7E2-58BC73EE6A2D}" type="slidenum">
              <a:rPr lang="es-ES" altLang="en-US" smtClean="0"/>
              <a:pPr/>
              <a:t>‹#›</a:t>
            </a:fld>
            <a:endParaRPr lang="es-ES" altLang="en-US"/>
          </a:p>
        </p:txBody>
      </p:sp>
    </p:spTree>
    <p:extLst>
      <p:ext uri="{BB962C8B-B14F-4D97-AF65-F5344CB8AC3E}">
        <p14:creationId xmlns:p14="http://schemas.microsoft.com/office/powerpoint/2010/main" val="271746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6FBDE57D-F346-DC4D-B18E-1DEA050D42E7}" type="slidenum">
              <a:rPr lang="es-ES" altLang="en-US" smtClean="0"/>
              <a:pPr/>
              <a:t>‹#›</a:t>
            </a:fld>
            <a:endParaRPr lang="es-ES" altLang="en-US"/>
          </a:p>
        </p:txBody>
      </p:sp>
    </p:spTree>
    <p:extLst>
      <p:ext uri="{BB962C8B-B14F-4D97-AF65-F5344CB8AC3E}">
        <p14:creationId xmlns:p14="http://schemas.microsoft.com/office/powerpoint/2010/main" val="3384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32CBB2BB-8998-394F-BACF-F3E57D338258}" type="slidenum">
              <a:rPr lang="es-ES" altLang="en-US" smtClean="0"/>
              <a:pPr/>
              <a:t>‹#›</a:t>
            </a:fld>
            <a:endParaRPr lang="es-ES" altLang="en-US"/>
          </a:p>
        </p:txBody>
      </p:sp>
    </p:spTree>
    <p:extLst>
      <p:ext uri="{BB962C8B-B14F-4D97-AF65-F5344CB8AC3E}">
        <p14:creationId xmlns:p14="http://schemas.microsoft.com/office/powerpoint/2010/main" val="95617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s-ES"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D07350F-36A6-6B44-9CD6-56B2DE6FE863}" type="slidenum">
              <a:rPr lang="es-ES" altLang="en-US" smtClean="0"/>
              <a:pPr/>
              <a:t>‹#›</a:t>
            </a:fld>
            <a:endParaRPr lang="es-ES" altLang="en-US"/>
          </a:p>
        </p:txBody>
      </p:sp>
    </p:spTree>
    <p:extLst>
      <p:ext uri="{BB962C8B-B14F-4D97-AF65-F5344CB8AC3E}">
        <p14:creationId xmlns:p14="http://schemas.microsoft.com/office/powerpoint/2010/main" val="17839835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BA80E931-5332-EF4B-8942-3C47E3D3566E}"/>
              </a:ext>
            </a:extLst>
          </p:cNvPr>
          <p:cNvSpPr>
            <a:spLocks noGrp="1" noChangeArrowheads="1"/>
          </p:cNvSpPr>
          <p:nvPr>
            <p:ph type="ctrTitle"/>
          </p:nvPr>
        </p:nvSpPr>
        <p:spPr>
          <a:xfrm>
            <a:off x="4367808" y="1844824"/>
            <a:ext cx="6754027" cy="544513"/>
          </a:xfrm>
          <a:noFill/>
          <a:ln/>
        </p:spPr>
        <p:txBody>
          <a:bodyPr anchor="ctr">
            <a:noAutofit/>
          </a:bodyPr>
          <a:lstStyle/>
          <a:p>
            <a:pPr algn="l"/>
            <a:r>
              <a:rPr lang="es-UY" altLang="en-US" sz="4800" b="1" dirty="0"/>
              <a:t>Currciulum Project</a:t>
            </a:r>
            <a:endParaRPr lang="es-ES" altLang="en-US" sz="4800" b="1" dirty="0"/>
          </a:p>
        </p:txBody>
      </p:sp>
      <p:sp>
        <p:nvSpPr>
          <p:cNvPr id="2170" name="Rectangle 122">
            <a:extLst>
              <a:ext uri="{FF2B5EF4-FFF2-40B4-BE49-F238E27FC236}">
                <a16:creationId xmlns:a16="http://schemas.microsoft.com/office/drawing/2014/main" id="{623D34CA-0BA0-3E4F-AE85-182690E8ACA6}"/>
              </a:ext>
            </a:extLst>
          </p:cNvPr>
          <p:cNvSpPr>
            <a:spLocks noChangeArrowheads="1"/>
          </p:cNvSpPr>
          <p:nvPr/>
        </p:nvSpPr>
        <p:spPr bwMode="auto">
          <a:xfrm>
            <a:off x="695400" y="5373216"/>
            <a:ext cx="5760293" cy="115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UY" altLang="en-US" sz="1800" b="1" dirty="0">
                <a:solidFill>
                  <a:schemeClr val="tx1"/>
                </a:solidFill>
              </a:rPr>
              <a:t>Lucas Brown</a:t>
            </a:r>
          </a:p>
          <a:p>
            <a:pPr algn="l"/>
            <a:r>
              <a:rPr lang="es-UY" altLang="en-US" sz="1800" b="1" dirty="0">
                <a:solidFill>
                  <a:schemeClr val="tx1"/>
                </a:solidFill>
              </a:rPr>
              <a:t>Northern State University</a:t>
            </a:r>
          </a:p>
          <a:p>
            <a:pPr algn="l"/>
            <a:r>
              <a:rPr lang="es-UY" altLang="en-US" sz="1800" b="1" dirty="0">
                <a:solidFill>
                  <a:schemeClr val="tx1"/>
                </a:solidFill>
              </a:rPr>
              <a:t>MUSC 777- Curriculum Writing in Music Education</a:t>
            </a:r>
          </a:p>
          <a:p>
            <a:pPr algn="l"/>
            <a:r>
              <a:rPr lang="es-UY" altLang="en-US" sz="1800" b="1" dirty="0">
                <a:solidFill>
                  <a:schemeClr val="tx1"/>
                </a:solidFill>
              </a:rPr>
              <a:t>Dr. Wendy vanGent </a:t>
            </a:r>
            <a:endParaRPr lang="es-ES" altLang="en-US" sz="18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1245-5849-5047-A937-87BD5692BAC4}"/>
              </a:ext>
            </a:extLst>
          </p:cNvPr>
          <p:cNvSpPr>
            <a:spLocks noGrp="1"/>
          </p:cNvSpPr>
          <p:nvPr>
            <p:ph type="title"/>
          </p:nvPr>
        </p:nvSpPr>
        <p:spPr>
          <a:xfrm>
            <a:off x="685800" y="764373"/>
            <a:ext cx="10820400" cy="1293028"/>
          </a:xfrm>
        </p:spPr>
        <p:txBody>
          <a:bodyPr>
            <a:normAutofit/>
          </a:bodyPr>
          <a:lstStyle/>
          <a:p>
            <a:r>
              <a:rPr lang="en-US" dirty="0"/>
              <a:t>Massachusetts Arts Standards</a:t>
            </a:r>
            <a:br>
              <a:rPr lang="en-US" dirty="0"/>
            </a:br>
            <a:r>
              <a:rPr lang="en-US" dirty="0"/>
              <a:t>Novice Solo and Ensemble Standards </a:t>
            </a:r>
          </a:p>
        </p:txBody>
      </p:sp>
      <p:sp>
        <p:nvSpPr>
          <p:cNvPr id="4" name="Content Placeholder 3">
            <a:extLst>
              <a:ext uri="{FF2B5EF4-FFF2-40B4-BE49-F238E27FC236}">
                <a16:creationId xmlns:a16="http://schemas.microsoft.com/office/drawing/2014/main" id="{F40FA01C-40D1-D149-A713-38E3DEFE7848}"/>
              </a:ext>
            </a:extLst>
          </p:cNvPr>
          <p:cNvSpPr>
            <a:spLocks noGrp="1"/>
          </p:cNvSpPr>
          <p:nvPr>
            <p:ph idx="1"/>
          </p:nvPr>
        </p:nvSpPr>
        <p:spPr/>
        <p:txBody>
          <a:bodyPr>
            <a:normAutofit lnSpcReduction="10000"/>
          </a:bodyPr>
          <a:lstStyle/>
          <a:p>
            <a:pPr marL="0" indent="0">
              <a:buNone/>
            </a:pPr>
            <a:r>
              <a:rPr lang="en-US" b="1" dirty="0"/>
              <a:t>Responding</a:t>
            </a:r>
          </a:p>
          <a:p>
            <a:pPr marL="0" lvl="0" indent="0">
              <a:buNone/>
            </a:pPr>
            <a:r>
              <a:rPr lang="en-US" b="1" dirty="0"/>
              <a:t>7. Perceive and analyze artistic work</a:t>
            </a:r>
            <a:r>
              <a:rPr lang="en-US" dirty="0"/>
              <a:t>. Analyze how cultures are reflected in a diverse range of musical works. (N.M.R.07)</a:t>
            </a:r>
          </a:p>
          <a:p>
            <a:pPr marL="0" lvl="0" indent="0">
              <a:buNone/>
            </a:pPr>
            <a:endParaRPr lang="en-US" dirty="0"/>
          </a:p>
          <a:p>
            <a:pPr marL="0" lvl="0" indent="0">
              <a:buNone/>
            </a:pPr>
            <a:r>
              <a:rPr lang="en-US" b="1" dirty="0"/>
              <a:t>8. Interpret intent and meaning in artistic work.</a:t>
            </a:r>
            <a:r>
              <a:rPr lang="en-US" dirty="0"/>
              <a:t> Explain how a musical work is connected to a particular cultural, historical context where it was created. (N.M.R.08)</a:t>
            </a:r>
          </a:p>
          <a:p>
            <a:pPr marL="0" lvl="0" indent="0">
              <a:buNone/>
            </a:pPr>
            <a:endParaRPr lang="en-US" dirty="0"/>
          </a:p>
          <a:p>
            <a:pPr marL="0" lvl="0" indent="0">
              <a:buNone/>
            </a:pPr>
            <a:r>
              <a:rPr lang="en-US" b="1" dirty="0"/>
              <a:t>9. Apply criteria to evaluate artistic work. </a:t>
            </a:r>
            <a:r>
              <a:rPr lang="en-US" dirty="0"/>
              <a:t>Develop criteria for a rubric for evaluating musical works (e.g., students create criteria for a performance that is juried by students). (N.M.R.09)</a:t>
            </a:r>
          </a:p>
        </p:txBody>
      </p:sp>
    </p:spTree>
    <p:extLst>
      <p:ext uri="{BB962C8B-B14F-4D97-AF65-F5344CB8AC3E}">
        <p14:creationId xmlns:p14="http://schemas.microsoft.com/office/powerpoint/2010/main" val="295100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1245-5849-5047-A937-87BD5692BAC4}"/>
              </a:ext>
            </a:extLst>
          </p:cNvPr>
          <p:cNvSpPr>
            <a:spLocks noGrp="1"/>
          </p:cNvSpPr>
          <p:nvPr>
            <p:ph type="title"/>
          </p:nvPr>
        </p:nvSpPr>
        <p:spPr>
          <a:xfrm>
            <a:off x="685800" y="764373"/>
            <a:ext cx="10820400" cy="1293028"/>
          </a:xfrm>
        </p:spPr>
        <p:txBody>
          <a:bodyPr>
            <a:normAutofit/>
          </a:bodyPr>
          <a:lstStyle/>
          <a:p>
            <a:r>
              <a:rPr lang="en-US" dirty="0"/>
              <a:t>Massachusetts Arts Standards</a:t>
            </a:r>
            <a:br>
              <a:rPr lang="en-US" dirty="0"/>
            </a:br>
            <a:r>
              <a:rPr lang="en-US" dirty="0"/>
              <a:t>Novice Solo and Ensemble Standards </a:t>
            </a:r>
          </a:p>
        </p:txBody>
      </p:sp>
      <p:sp>
        <p:nvSpPr>
          <p:cNvPr id="4" name="Content Placeholder 3">
            <a:extLst>
              <a:ext uri="{FF2B5EF4-FFF2-40B4-BE49-F238E27FC236}">
                <a16:creationId xmlns:a16="http://schemas.microsoft.com/office/drawing/2014/main" id="{F40FA01C-40D1-D149-A713-38E3DEFE7848}"/>
              </a:ext>
            </a:extLst>
          </p:cNvPr>
          <p:cNvSpPr>
            <a:spLocks noGrp="1"/>
          </p:cNvSpPr>
          <p:nvPr>
            <p:ph idx="1"/>
          </p:nvPr>
        </p:nvSpPr>
        <p:spPr/>
        <p:txBody>
          <a:bodyPr/>
          <a:lstStyle/>
          <a:p>
            <a:pPr marL="0" indent="0">
              <a:buNone/>
            </a:pPr>
            <a:r>
              <a:rPr lang="en-US" b="1" dirty="0"/>
              <a:t>Connecting</a:t>
            </a:r>
          </a:p>
          <a:p>
            <a:pPr marL="0" lvl="0" indent="0">
              <a:buNone/>
            </a:pPr>
            <a:r>
              <a:rPr lang="en-US" b="1" dirty="0"/>
              <a:t>10. Synthesize and relate knowledge and personal experiences to make art.</a:t>
            </a:r>
            <a:r>
              <a:rPr lang="en-US" dirty="0"/>
              <a:t> Describe influences of one’s personal musical style and preferences. (N.M.Co.10)</a:t>
            </a:r>
          </a:p>
          <a:p>
            <a:pPr marL="0" lvl="0" indent="0">
              <a:buNone/>
            </a:pPr>
            <a:endParaRPr lang="en-US" dirty="0"/>
          </a:p>
          <a:p>
            <a:pPr marL="0" lvl="0" indent="0">
              <a:buNone/>
            </a:pPr>
            <a:r>
              <a:rPr lang="en-US" b="1" dirty="0"/>
              <a:t>11. Relate artistic ideas and works to societal, cultural and historical contexts to deepen understanding.</a:t>
            </a:r>
            <a:r>
              <a:rPr lang="en-US" dirty="0"/>
              <a:t> Identify musical ideas from different cultures studied in history and social science (e.g., American native). (N.M.Co.11)</a:t>
            </a:r>
          </a:p>
          <a:p>
            <a:pPr marL="0" indent="0">
              <a:buNone/>
            </a:pPr>
            <a:endParaRPr lang="en-US" dirty="0"/>
          </a:p>
        </p:txBody>
      </p:sp>
    </p:spTree>
    <p:extLst>
      <p:ext uri="{BB962C8B-B14F-4D97-AF65-F5344CB8AC3E}">
        <p14:creationId xmlns:p14="http://schemas.microsoft.com/office/powerpoint/2010/main" val="415781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imeline&#10;&#10;Description automatically generated">
            <a:extLst>
              <a:ext uri="{FF2B5EF4-FFF2-40B4-BE49-F238E27FC236}">
                <a16:creationId xmlns:a16="http://schemas.microsoft.com/office/drawing/2014/main" id="{9653309F-0FA6-F647-976E-7EC476DD58A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5217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69D416F0-E9D7-6247-BA54-D7465856C3F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497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39A40F47-9C7B-774E-91A2-630686E89964}"/>
              </a:ext>
            </a:extLst>
          </p:cNvPr>
          <p:cNvPicPr>
            <a:picLocks noChangeAspect="1"/>
          </p:cNvPicPr>
          <p:nvPr/>
        </p:nvPicPr>
        <p:blipFill>
          <a:blip r:embed="rId2"/>
          <a:stretch>
            <a:fillRect/>
          </a:stretch>
        </p:blipFill>
        <p:spPr>
          <a:xfrm>
            <a:off x="2423592" y="0"/>
            <a:ext cx="7344816" cy="6858000"/>
          </a:xfrm>
          <a:prstGeom prst="rect">
            <a:avLst/>
          </a:prstGeom>
        </p:spPr>
      </p:pic>
    </p:spTree>
    <p:extLst>
      <p:ext uri="{BB962C8B-B14F-4D97-AF65-F5344CB8AC3E}">
        <p14:creationId xmlns:p14="http://schemas.microsoft.com/office/powerpoint/2010/main" val="20116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 timeline&#10;&#10;Description automatically generated">
            <a:extLst>
              <a:ext uri="{FF2B5EF4-FFF2-40B4-BE49-F238E27FC236}">
                <a16:creationId xmlns:a16="http://schemas.microsoft.com/office/drawing/2014/main" id="{90AF672A-A7A2-E742-8E75-E9712D65FBAE}"/>
              </a:ext>
            </a:extLst>
          </p:cNvPr>
          <p:cNvPicPr>
            <a:picLocks noChangeAspect="1"/>
          </p:cNvPicPr>
          <p:nvPr/>
        </p:nvPicPr>
        <p:blipFill>
          <a:blip r:embed="rId2"/>
          <a:stretch>
            <a:fillRect/>
          </a:stretch>
        </p:blipFill>
        <p:spPr>
          <a:xfrm>
            <a:off x="2423592" y="0"/>
            <a:ext cx="7344816" cy="6720475"/>
          </a:xfrm>
          <a:prstGeom prst="rect">
            <a:avLst/>
          </a:prstGeom>
        </p:spPr>
      </p:pic>
    </p:spTree>
    <p:extLst>
      <p:ext uri="{BB962C8B-B14F-4D97-AF65-F5344CB8AC3E}">
        <p14:creationId xmlns:p14="http://schemas.microsoft.com/office/powerpoint/2010/main" val="50370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3598-AE44-EC48-9486-DC004DF470B8}"/>
              </a:ext>
            </a:extLst>
          </p:cNvPr>
          <p:cNvSpPr>
            <a:spLocks noGrp="1"/>
          </p:cNvSpPr>
          <p:nvPr>
            <p:ph type="title"/>
          </p:nvPr>
        </p:nvSpPr>
        <p:spPr>
          <a:xfrm>
            <a:off x="2135560" y="315113"/>
            <a:ext cx="8610600" cy="648403"/>
          </a:xfrm>
        </p:spPr>
        <p:txBody>
          <a:bodyPr/>
          <a:lstStyle/>
          <a:p>
            <a:r>
              <a:rPr lang="en-US" dirty="0"/>
              <a:t>Assessment</a:t>
            </a:r>
          </a:p>
        </p:txBody>
      </p:sp>
      <p:sp>
        <p:nvSpPr>
          <p:cNvPr id="3" name="Content Placeholder 2">
            <a:extLst>
              <a:ext uri="{FF2B5EF4-FFF2-40B4-BE49-F238E27FC236}">
                <a16:creationId xmlns:a16="http://schemas.microsoft.com/office/drawing/2014/main" id="{ABABADB9-9A41-9B40-B665-7DB675255665}"/>
              </a:ext>
            </a:extLst>
          </p:cNvPr>
          <p:cNvSpPr>
            <a:spLocks noGrp="1"/>
          </p:cNvSpPr>
          <p:nvPr>
            <p:ph idx="1"/>
          </p:nvPr>
        </p:nvSpPr>
        <p:spPr>
          <a:xfrm>
            <a:off x="685800" y="1268760"/>
            <a:ext cx="10820400" cy="5400600"/>
          </a:xfrm>
        </p:spPr>
        <p:txBody>
          <a:bodyPr>
            <a:normAutofit lnSpcReduction="10000"/>
          </a:bodyPr>
          <a:lstStyle/>
          <a:p>
            <a:pPr marL="0" indent="0">
              <a:buNone/>
            </a:pPr>
            <a:r>
              <a:rPr lang="en-US" b="1" u="sng" dirty="0"/>
              <a:t>Assessment for 4</a:t>
            </a:r>
            <a:r>
              <a:rPr lang="en-US" b="1" u="sng" baseline="30000" dirty="0"/>
              <a:t>th</a:t>
            </a:r>
            <a:r>
              <a:rPr lang="en-US" b="1" u="sng" dirty="0"/>
              <a:t> Grade Beginning Band White Badge</a:t>
            </a:r>
            <a:endParaRPr lang="en-US" dirty="0"/>
          </a:p>
          <a:p>
            <a:pPr marL="0" lvl="0" indent="0">
              <a:buNone/>
            </a:pPr>
            <a:r>
              <a:rPr lang="en-US" b="1" dirty="0"/>
              <a:t>1- Not Quiet There-</a:t>
            </a:r>
            <a:r>
              <a:rPr lang="en-US" dirty="0"/>
              <a:t> Student did not meet the requirements to pass the required material.  Student will need to practice this material again for next week, student did not know their fingerings, and had to ask for help for most of their notes.</a:t>
            </a:r>
          </a:p>
          <a:p>
            <a:pPr marL="0" lvl="0" indent="0">
              <a:buNone/>
            </a:pPr>
            <a:endParaRPr lang="en-US" dirty="0"/>
          </a:p>
          <a:p>
            <a:pPr marL="0" lvl="0" indent="0">
              <a:buNone/>
            </a:pPr>
            <a:r>
              <a:rPr lang="en-US" b="1" dirty="0"/>
              <a:t>2- Needs Improvement- </a:t>
            </a:r>
            <a:r>
              <a:rPr lang="en-US" dirty="0"/>
              <a:t>Student played few notes correctly, had some intonation problems, and had to write in most or all of their notes, and knew a partial amount of their fingerings.</a:t>
            </a:r>
          </a:p>
          <a:p>
            <a:pPr marL="0" lvl="0" indent="0">
              <a:buNone/>
            </a:pPr>
            <a:endParaRPr lang="en-US" dirty="0"/>
          </a:p>
          <a:p>
            <a:pPr marL="0" lvl="0" indent="0">
              <a:buNone/>
            </a:pPr>
            <a:r>
              <a:rPr lang="en-US" b="1" dirty="0"/>
              <a:t>3- Proficient-</a:t>
            </a:r>
            <a:r>
              <a:rPr lang="en-US" dirty="0"/>
              <a:t> Student played 50-75 percent of the notes correctly, had to write only few to no notes in, and had pretty good intonation, student knew most of their fingerings and needed little guidance.</a:t>
            </a:r>
          </a:p>
          <a:p>
            <a:pPr marL="0" lvl="0" indent="0">
              <a:buNone/>
            </a:pPr>
            <a:endParaRPr lang="en-US" dirty="0"/>
          </a:p>
          <a:p>
            <a:pPr marL="0" lvl="0" indent="0">
              <a:buNone/>
            </a:pPr>
            <a:r>
              <a:rPr lang="en-US" b="1" dirty="0"/>
              <a:t>4- Advanced- </a:t>
            </a:r>
            <a:r>
              <a:rPr lang="en-US" dirty="0"/>
              <a:t>Student played all notes correctly with outstanding intonation, student did not have to write any note names in and knew all their fingerings.</a:t>
            </a:r>
          </a:p>
          <a:p>
            <a:pPr marL="0" indent="0">
              <a:buNone/>
            </a:pPr>
            <a:endParaRPr lang="en-US" dirty="0"/>
          </a:p>
        </p:txBody>
      </p:sp>
    </p:spTree>
    <p:extLst>
      <p:ext uri="{BB962C8B-B14F-4D97-AF65-F5344CB8AC3E}">
        <p14:creationId xmlns:p14="http://schemas.microsoft.com/office/powerpoint/2010/main" val="98342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C2A1B-9C4B-7549-9DF5-CBE2BE1DD3EC}"/>
              </a:ext>
            </a:extLst>
          </p:cNvPr>
          <p:cNvSpPr>
            <a:spLocks noGrp="1"/>
          </p:cNvSpPr>
          <p:nvPr>
            <p:ph type="title"/>
          </p:nvPr>
        </p:nvSpPr>
        <p:spPr/>
        <p:txBody>
          <a:bodyPr/>
          <a:lstStyle/>
          <a:p>
            <a:r>
              <a:rPr lang="en-US" dirty="0"/>
              <a:t>4</a:t>
            </a:r>
            <a:r>
              <a:rPr lang="en-US" baseline="30000" dirty="0"/>
              <a:t>th</a:t>
            </a:r>
            <a:r>
              <a:rPr lang="en-US" dirty="0"/>
              <a:t> Grade Beginning Band</a:t>
            </a:r>
          </a:p>
        </p:txBody>
      </p:sp>
      <p:sp>
        <p:nvSpPr>
          <p:cNvPr id="3" name="Content Placeholder 2">
            <a:extLst>
              <a:ext uri="{FF2B5EF4-FFF2-40B4-BE49-F238E27FC236}">
                <a16:creationId xmlns:a16="http://schemas.microsoft.com/office/drawing/2014/main" id="{9FA39419-4C10-6741-8803-924D25E5B2A7}"/>
              </a:ext>
            </a:extLst>
          </p:cNvPr>
          <p:cNvSpPr>
            <a:spLocks noGrp="1"/>
          </p:cNvSpPr>
          <p:nvPr>
            <p:ph idx="1"/>
          </p:nvPr>
        </p:nvSpPr>
        <p:spPr/>
        <p:txBody>
          <a:bodyPr/>
          <a:lstStyle/>
          <a:p>
            <a:pPr marL="0" indent="0">
              <a:buNone/>
            </a:pPr>
            <a:r>
              <a:rPr lang="en-US" b="1" u="sng" dirty="0"/>
              <a:t>Goals for 4</a:t>
            </a:r>
            <a:r>
              <a:rPr lang="en-US" b="1" u="sng" baseline="30000" dirty="0"/>
              <a:t>th</a:t>
            </a:r>
            <a:r>
              <a:rPr lang="en-US" b="1" u="sng" dirty="0"/>
              <a:t> Grade Beginning Band (1-Year)</a:t>
            </a:r>
            <a:endParaRPr lang="en-US" dirty="0"/>
          </a:p>
          <a:p>
            <a:pPr marL="0" indent="0">
              <a:buNone/>
            </a:pPr>
            <a:r>
              <a:rPr lang="en-US" b="1" u="sng" dirty="0"/>
              <a:t>In a Group or Individual Lesson Setting:</a:t>
            </a:r>
            <a:endParaRPr lang="en-US" dirty="0"/>
          </a:p>
          <a:p>
            <a:pPr marL="0" lvl="0" indent="0">
              <a:buNone/>
            </a:pPr>
            <a:r>
              <a:rPr lang="en-US" dirty="0"/>
              <a:t>- Students will produce a good full tone, using a full breath of air.</a:t>
            </a:r>
          </a:p>
          <a:p>
            <a:pPr marL="0" lvl="0" indent="0">
              <a:buNone/>
            </a:pPr>
            <a:r>
              <a:rPr lang="en-US" dirty="0"/>
              <a:t>- Students will listen actively in their lessons, and band rehearsal while playing with other students or in an ensemble setting.</a:t>
            </a:r>
          </a:p>
          <a:p>
            <a:pPr marL="0" lvl="0" indent="0">
              <a:buNone/>
            </a:pPr>
            <a:r>
              <a:rPr lang="en-US" dirty="0"/>
              <a:t>- Students will demonstrate their understanding of basic music concepts on their instrument.</a:t>
            </a:r>
          </a:p>
          <a:p>
            <a:pPr marL="0" lvl="0" indent="0">
              <a:buNone/>
            </a:pPr>
            <a:r>
              <a:rPr lang="en-US" dirty="0"/>
              <a:t>- Students will demonstrate their understanding of basic music terms by sight.</a:t>
            </a:r>
          </a:p>
          <a:p>
            <a:pPr marL="0" lvl="0" indent="0">
              <a:buNone/>
            </a:pPr>
            <a:r>
              <a:rPr lang="en-US" dirty="0"/>
              <a:t>- Students will learn to proficiently read music.</a:t>
            </a:r>
          </a:p>
          <a:p>
            <a:pPr marL="0" indent="0">
              <a:buNone/>
            </a:pPr>
            <a:endParaRPr lang="en-US" dirty="0"/>
          </a:p>
        </p:txBody>
      </p:sp>
    </p:spTree>
    <p:extLst>
      <p:ext uri="{BB962C8B-B14F-4D97-AF65-F5344CB8AC3E}">
        <p14:creationId xmlns:p14="http://schemas.microsoft.com/office/powerpoint/2010/main" val="327130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D928-4965-5E4A-8AE3-14C3E740B203}"/>
              </a:ext>
            </a:extLst>
          </p:cNvPr>
          <p:cNvSpPr>
            <a:spLocks noGrp="1"/>
          </p:cNvSpPr>
          <p:nvPr>
            <p:ph type="title"/>
          </p:nvPr>
        </p:nvSpPr>
        <p:spPr/>
        <p:txBody>
          <a:bodyPr/>
          <a:lstStyle/>
          <a:p>
            <a:r>
              <a:rPr lang="en-US" dirty="0"/>
              <a:t>4</a:t>
            </a:r>
            <a:r>
              <a:rPr lang="en-US" baseline="30000" dirty="0"/>
              <a:t>th</a:t>
            </a:r>
            <a:r>
              <a:rPr lang="en-US" dirty="0"/>
              <a:t> Grade Beginning Band</a:t>
            </a:r>
          </a:p>
        </p:txBody>
      </p:sp>
      <p:sp>
        <p:nvSpPr>
          <p:cNvPr id="3" name="Content Placeholder 2">
            <a:extLst>
              <a:ext uri="{FF2B5EF4-FFF2-40B4-BE49-F238E27FC236}">
                <a16:creationId xmlns:a16="http://schemas.microsoft.com/office/drawing/2014/main" id="{1970E5DC-6E8C-ED4C-95E1-55069031B74E}"/>
              </a:ext>
            </a:extLst>
          </p:cNvPr>
          <p:cNvSpPr>
            <a:spLocks noGrp="1"/>
          </p:cNvSpPr>
          <p:nvPr>
            <p:ph idx="1"/>
          </p:nvPr>
        </p:nvSpPr>
        <p:spPr/>
        <p:txBody>
          <a:bodyPr/>
          <a:lstStyle/>
          <a:p>
            <a:pPr marL="0" indent="0">
              <a:buNone/>
            </a:pPr>
            <a:r>
              <a:rPr lang="en-US" b="1" u="sng" dirty="0"/>
              <a:t>In an Ensemble Setting:</a:t>
            </a:r>
            <a:endParaRPr lang="en-US" dirty="0"/>
          </a:p>
          <a:p>
            <a:pPr marL="0" lvl="0" indent="0">
              <a:buNone/>
            </a:pPr>
            <a:r>
              <a:rPr lang="en-US" dirty="0"/>
              <a:t>- Students will listen actively to each other while playing in Unison.</a:t>
            </a:r>
          </a:p>
          <a:p>
            <a:pPr marL="0" lvl="0" indent="0">
              <a:buNone/>
            </a:pPr>
            <a:r>
              <a:rPr lang="en-US" dirty="0"/>
              <a:t>- Students will listen actively to each other while playing as an ensemble.</a:t>
            </a:r>
          </a:p>
          <a:p>
            <a:pPr marL="0" lvl="0" indent="0">
              <a:buNone/>
            </a:pPr>
            <a:r>
              <a:rPr lang="en-US" dirty="0"/>
              <a:t>- Students will assess what they hear and share their findings in rehearsal.</a:t>
            </a:r>
          </a:p>
          <a:p>
            <a:pPr marL="0" lvl="0" indent="0">
              <a:buNone/>
            </a:pPr>
            <a:r>
              <a:rPr lang="en-US" dirty="0"/>
              <a:t>- Students will identify their mistakes and discuss it in class.</a:t>
            </a:r>
          </a:p>
          <a:p>
            <a:pPr marL="0" lvl="0" indent="0">
              <a:buNone/>
            </a:pPr>
            <a:r>
              <a:rPr lang="en-US" dirty="0"/>
              <a:t>- Students will demonstrate the ability to play as an ensemble member, while playing their individual part.</a:t>
            </a:r>
          </a:p>
          <a:p>
            <a:pPr marL="0" indent="0">
              <a:buNone/>
            </a:pPr>
            <a:endParaRPr lang="en-US" dirty="0"/>
          </a:p>
        </p:txBody>
      </p:sp>
    </p:spTree>
    <p:extLst>
      <p:ext uri="{BB962C8B-B14F-4D97-AF65-F5344CB8AC3E}">
        <p14:creationId xmlns:p14="http://schemas.microsoft.com/office/powerpoint/2010/main" val="11730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C2DD12-BB18-A246-847A-C0E233C5BAEB}"/>
              </a:ext>
            </a:extLst>
          </p:cNvPr>
          <p:cNvSpPr>
            <a:spLocks noGrp="1"/>
          </p:cNvSpPr>
          <p:nvPr>
            <p:ph type="title"/>
          </p:nvPr>
        </p:nvSpPr>
        <p:spPr>
          <a:xfrm>
            <a:off x="1962007" y="366805"/>
            <a:ext cx="8229600" cy="504056"/>
          </a:xfrm>
        </p:spPr>
        <p:txBody>
          <a:bodyPr>
            <a:normAutofit fontScale="90000"/>
          </a:bodyPr>
          <a:lstStyle/>
          <a:p>
            <a:r>
              <a:rPr lang="en-US" dirty="0"/>
              <a:t>References</a:t>
            </a:r>
          </a:p>
        </p:txBody>
      </p:sp>
      <p:sp>
        <p:nvSpPr>
          <p:cNvPr id="5" name="Content Placeholder 4">
            <a:extLst>
              <a:ext uri="{FF2B5EF4-FFF2-40B4-BE49-F238E27FC236}">
                <a16:creationId xmlns:a16="http://schemas.microsoft.com/office/drawing/2014/main" id="{AF250348-BE91-D942-91A7-142EA29FEC39}"/>
              </a:ext>
            </a:extLst>
          </p:cNvPr>
          <p:cNvSpPr>
            <a:spLocks noGrp="1"/>
          </p:cNvSpPr>
          <p:nvPr>
            <p:ph idx="1"/>
          </p:nvPr>
        </p:nvSpPr>
        <p:spPr>
          <a:xfrm>
            <a:off x="263352" y="1417768"/>
            <a:ext cx="11737304" cy="5073427"/>
          </a:xfrm>
        </p:spPr>
        <p:txBody>
          <a:bodyPr>
            <a:normAutofit/>
          </a:bodyPr>
          <a:lstStyle/>
          <a:p>
            <a:pPr marL="0" indent="0">
              <a:buNone/>
            </a:pPr>
            <a:r>
              <a:rPr lang="en-US" sz="1600" dirty="0"/>
              <a:t>Bowman, W. D., &amp; Frega, A. L. (2014). </a:t>
            </a:r>
            <a:r>
              <a:rPr lang="en-US" sz="1600" i="1" dirty="0"/>
              <a:t>The Oxford Handbook of Philosophy in Music Education</a:t>
            </a:r>
            <a:r>
              <a:rPr lang="en-US" sz="1600" dirty="0"/>
              <a:t>. Oxford University Press. </a:t>
            </a:r>
          </a:p>
          <a:p>
            <a:pPr marL="0" indent="0">
              <a:buNone/>
            </a:pPr>
            <a:endParaRPr lang="en-US" sz="1600" dirty="0"/>
          </a:p>
          <a:p>
            <a:pPr marL="0" indent="0">
              <a:buNone/>
            </a:pPr>
            <a:r>
              <a:rPr lang="en-US" sz="1600" dirty="0"/>
              <a:t>Conway, C. M. (2015). </a:t>
            </a:r>
            <a:r>
              <a:rPr lang="en-US" sz="1600" i="1" dirty="0"/>
              <a:t>Musicianship-focused curriculum and assessment</a:t>
            </a:r>
            <a:r>
              <a:rPr lang="en-US" sz="1600" dirty="0"/>
              <a:t>. GIA Publications, Inc.</a:t>
            </a:r>
          </a:p>
          <a:p>
            <a:pPr marL="0" indent="0">
              <a:buNone/>
            </a:pPr>
            <a:endParaRPr lang="en-US" sz="1600" dirty="0"/>
          </a:p>
          <a:p>
            <a:pPr marL="0" indent="0">
              <a:buNone/>
            </a:pPr>
            <a:r>
              <a:rPr lang="en-US" sz="1600" dirty="0"/>
              <a:t>Massachusetts Department of Elementary and Secondary Education. (n.d.). </a:t>
            </a:r>
            <a:r>
              <a:rPr lang="en-US" sz="1600" i="1" dirty="0"/>
              <a:t>Current frameworks</a:t>
            </a:r>
            <a:r>
              <a:rPr lang="en-US" sz="1600" dirty="0"/>
              <a:t>. Current Curriculum Frameworks - Massachusetts Department of Elementary and Secondary Education. Retrieved June 24, 2022, from https://</a:t>
            </a:r>
            <a:r>
              <a:rPr lang="en-US" sz="1600" dirty="0" err="1"/>
              <a:t>www.doe.mass.edu</a:t>
            </a:r>
            <a:r>
              <a:rPr lang="en-US" sz="1600" dirty="0"/>
              <a:t>/frameworks/</a:t>
            </a:r>
            <a:r>
              <a:rPr lang="en-US" sz="1600" dirty="0" err="1"/>
              <a:t>current.html</a:t>
            </a:r>
            <a:r>
              <a:rPr lang="en-US" sz="1600" dirty="0"/>
              <a:t> </a:t>
            </a:r>
          </a:p>
          <a:p>
            <a:pPr marL="0" indent="0">
              <a:buNone/>
            </a:pPr>
            <a:endParaRPr lang="en-US" sz="1600" dirty="0"/>
          </a:p>
          <a:p>
            <a:pPr marL="0" indent="0">
              <a:buNone/>
            </a:pPr>
            <a:r>
              <a:rPr lang="en-US" sz="1600" dirty="0"/>
              <a:t>McLeod, S. (2019). </a:t>
            </a:r>
            <a:r>
              <a:rPr lang="en-US" sz="1600" i="1" dirty="0"/>
              <a:t>Saul McLeod</a:t>
            </a:r>
            <a:r>
              <a:rPr lang="en-US" sz="1600" dirty="0"/>
              <a:t>. Constructivism as a Theory for Teaching and Learning | Simply Psychology. Retrieved June 24, 2022, from https://</a:t>
            </a:r>
            <a:r>
              <a:rPr lang="en-US" sz="1600" dirty="0" err="1"/>
              <a:t>www.simplypsychology.org</a:t>
            </a:r>
            <a:r>
              <a:rPr lang="en-US" sz="1600" dirty="0"/>
              <a:t>/</a:t>
            </a:r>
            <a:r>
              <a:rPr lang="en-US" sz="1600" dirty="0" err="1"/>
              <a:t>constructivism.html</a:t>
            </a:r>
            <a:r>
              <a:rPr lang="en-US" sz="1600" dirty="0"/>
              <a:t> </a:t>
            </a:r>
          </a:p>
          <a:p>
            <a:pPr marL="0" indent="0">
              <a:buNone/>
            </a:pPr>
            <a:endParaRPr lang="en-US" sz="1600" dirty="0"/>
          </a:p>
          <a:p>
            <a:pPr marL="0" indent="0">
              <a:buNone/>
            </a:pPr>
            <a:r>
              <a:rPr lang="en-US" sz="1600" dirty="0"/>
              <a:t>NAfME (2021) </a:t>
            </a:r>
            <a:r>
              <a:rPr lang="en-US" sz="1600" i="1" dirty="0"/>
              <a:t>Supporting music education: Choose to teach</a:t>
            </a:r>
            <a:r>
              <a:rPr lang="en-US" sz="1600" dirty="0"/>
              <a:t>. NAfME. (n.d.). Retrieved December 6, 2021, from https://</a:t>
            </a:r>
            <a:r>
              <a:rPr lang="en-US" sz="1600" dirty="0" err="1"/>
              <a:t>nafme.org</a:t>
            </a:r>
            <a:r>
              <a:rPr lang="en-US" sz="1600" dirty="0"/>
              <a:t>/my-classroom/music-achievement-council-resources-educators/supporting-music-education-choose-teach/. </a:t>
            </a:r>
          </a:p>
          <a:p>
            <a:pPr marL="0" indent="0">
              <a:buNone/>
            </a:pPr>
            <a:endParaRPr lang="en-US" sz="1600" dirty="0"/>
          </a:p>
          <a:p>
            <a:pPr marL="0" indent="0">
              <a:buNone/>
            </a:pPr>
            <a:r>
              <a:rPr lang="en-US" sz="1600" dirty="0"/>
              <a:t>Pearson, B. (1993). </a:t>
            </a:r>
            <a:r>
              <a:rPr lang="en-US" sz="1600" i="1" dirty="0"/>
              <a:t>Standard of excellence: Comprehensive band method</a:t>
            </a:r>
            <a:r>
              <a:rPr lang="en-US" sz="1600" dirty="0"/>
              <a:t>. Neil A. </a:t>
            </a:r>
            <a:r>
              <a:rPr lang="en-US" sz="1600" dirty="0" err="1"/>
              <a:t>Kjos</a:t>
            </a:r>
            <a:r>
              <a:rPr lang="en-US" sz="1600" dirty="0"/>
              <a:t> Music Company. </a:t>
            </a:r>
          </a:p>
          <a:p>
            <a:pPr marL="0" indent="0">
              <a:buNone/>
            </a:pPr>
            <a:endParaRPr lang="en-US" sz="1600" dirty="0"/>
          </a:p>
        </p:txBody>
      </p:sp>
    </p:spTree>
    <p:extLst>
      <p:ext uri="{BB962C8B-B14F-4D97-AF65-F5344CB8AC3E}">
        <p14:creationId xmlns:p14="http://schemas.microsoft.com/office/powerpoint/2010/main" val="187422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00517C50-CB68-CB4C-8551-531759A882D2}"/>
              </a:ext>
            </a:extLst>
          </p:cNvPr>
          <p:cNvSpPr>
            <a:spLocks noGrp="1" noChangeArrowheads="1"/>
          </p:cNvSpPr>
          <p:nvPr>
            <p:ph type="title"/>
          </p:nvPr>
        </p:nvSpPr>
        <p:spPr>
          <a:xfrm>
            <a:off x="298579" y="764704"/>
            <a:ext cx="6899651" cy="1293028"/>
          </a:xfrm>
        </p:spPr>
        <p:txBody>
          <a:bodyPr>
            <a:normAutofit/>
          </a:bodyPr>
          <a:lstStyle/>
          <a:p>
            <a:r>
              <a:rPr lang="en-US" altLang="en-US" b="1" dirty="0"/>
              <a:t>My Role as an Educator</a:t>
            </a:r>
          </a:p>
        </p:txBody>
      </p:sp>
      <p:sp>
        <p:nvSpPr>
          <p:cNvPr id="151555" name="Rectangle 3">
            <a:extLst>
              <a:ext uri="{FF2B5EF4-FFF2-40B4-BE49-F238E27FC236}">
                <a16:creationId xmlns:a16="http://schemas.microsoft.com/office/drawing/2014/main" id="{23CEE5EF-DCB1-B748-93AD-EF2044F708AA}"/>
              </a:ext>
            </a:extLst>
          </p:cNvPr>
          <p:cNvSpPr>
            <a:spLocks noGrp="1" noChangeArrowheads="1"/>
          </p:cNvSpPr>
          <p:nvPr>
            <p:ph idx="1"/>
          </p:nvPr>
        </p:nvSpPr>
        <p:spPr>
          <a:xfrm>
            <a:off x="619760" y="2194560"/>
            <a:ext cx="6257290" cy="4024125"/>
          </a:xfrm>
        </p:spPr>
        <p:txBody>
          <a:bodyPr>
            <a:normAutofit/>
          </a:bodyPr>
          <a:lstStyle/>
          <a:p>
            <a:r>
              <a:rPr lang="en-US" altLang="en-US" sz="2800" dirty="0"/>
              <a:t>Teach Pre-K- 6</a:t>
            </a:r>
            <a:r>
              <a:rPr lang="en-US" altLang="en-US" sz="2800" baseline="30000" dirty="0"/>
              <a:t>th</a:t>
            </a:r>
            <a:r>
              <a:rPr lang="en-US" altLang="en-US" sz="2800" dirty="0"/>
              <a:t> Grade Music, Elementary Choir 4-6 Grade, 4</a:t>
            </a:r>
            <a:r>
              <a:rPr lang="en-US" altLang="en-US" sz="2800" baseline="30000" dirty="0"/>
              <a:t>th</a:t>
            </a:r>
            <a:r>
              <a:rPr lang="en-US" altLang="en-US" sz="2800" dirty="0"/>
              <a:t> Grade Beginning Band Lessons, Beginning Band, Advanced Band, Drum Circle, Elementary Musical Theater.</a:t>
            </a:r>
          </a:p>
          <a:p>
            <a:endParaRPr lang="en-US" altLang="en-US" sz="2800" dirty="0"/>
          </a:p>
        </p:txBody>
      </p:sp>
      <p:sp useBgFill="1">
        <p:nvSpPr>
          <p:cNvPr id="151560" name="Rectangle 151559">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leaning on a tree&#10;&#10;Description automatically generated with low confidence">
            <a:extLst>
              <a:ext uri="{FF2B5EF4-FFF2-40B4-BE49-F238E27FC236}">
                <a16:creationId xmlns:a16="http://schemas.microsoft.com/office/drawing/2014/main" id="{99E520A8-C06D-F04D-BA74-28616684F4D8}"/>
              </a:ext>
            </a:extLst>
          </p:cNvPr>
          <p:cNvPicPr>
            <a:picLocks noChangeAspect="1"/>
          </p:cNvPicPr>
          <p:nvPr/>
        </p:nvPicPr>
        <p:blipFill rotWithShape="1">
          <a:blip r:embed="rId3"/>
          <a:srcRect r="-2" b="2029"/>
          <a:stretch/>
        </p:blipFill>
        <p:spPr>
          <a:xfrm>
            <a:off x="7519416" y="10"/>
            <a:ext cx="4672584" cy="6857989"/>
          </a:xfrm>
          <a:prstGeom prst="rect">
            <a:avLst/>
          </a:prstGeom>
        </p:spPr>
      </p:pic>
    </p:spTree>
    <p:extLst>
      <p:ext uri="{BB962C8B-B14F-4D97-AF65-F5344CB8AC3E}">
        <p14:creationId xmlns:p14="http://schemas.microsoft.com/office/powerpoint/2010/main" val="282423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27B5-913D-ED47-B79D-939EFED4E1E1}"/>
              </a:ext>
            </a:extLst>
          </p:cNvPr>
          <p:cNvSpPr>
            <a:spLocks noGrp="1"/>
          </p:cNvSpPr>
          <p:nvPr>
            <p:ph type="title"/>
          </p:nvPr>
        </p:nvSpPr>
        <p:spPr>
          <a:xfrm>
            <a:off x="2711624" y="124610"/>
            <a:ext cx="8610600" cy="1293028"/>
          </a:xfrm>
        </p:spPr>
        <p:txBody>
          <a:bodyPr/>
          <a:lstStyle/>
          <a:p>
            <a:r>
              <a:rPr lang="en-US" b="1" dirty="0"/>
              <a:t>Pine Grove School</a:t>
            </a:r>
          </a:p>
        </p:txBody>
      </p:sp>
      <p:sp>
        <p:nvSpPr>
          <p:cNvPr id="3" name="Content Placeholder 2">
            <a:extLst>
              <a:ext uri="{FF2B5EF4-FFF2-40B4-BE49-F238E27FC236}">
                <a16:creationId xmlns:a16="http://schemas.microsoft.com/office/drawing/2014/main" id="{006FF073-48DF-7440-A0A8-CB73ACAD3627}"/>
              </a:ext>
            </a:extLst>
          </p:cNvPr>
          <p:cNvSpPr>
            <a:spLocks noGrp="1"/>
          </p:cNvSpPr>
          <p:nvPr>
            <p:ph idx="1"/>
          </p:nvPr>
        </p:nvSpPr>
        <p:spPr>
          <a:xfrm>
            <a:off x="263352" y="1417638"/>
            <a:ext cx="11665296" cy="4963690"/>
          </a:xfrm>
        </p:spPr>
        <p:txBody>
          <a:bodyPr>
            <a:normAutofit lnSpcReduction="10000"/>
          </a:bodyPr>
          <a:lstStyle/>
          <a:p>
            <a:r>
              <a:rPr lang="en-US" sz="2400" b="1" dirty="0"/>
              <a:t>Core Values and Beliefs</a:t>
            </a:r>
          </a:p>
          <a:p>
            <a:pPr marL="0" indent="0">
              <a:buNone/>
            </a:pPr>
            <a:r>
              <a:rPr lang="en-US" sz="2400" dirty="0"/>
              <a:t>At Pine Grove School our mission is to be a respectful, safe and collaborative community of invested learners.</a:t>
            </a:r>
          </a:p>
          <a:p>
            <a:pPr marL="0" indent="0">
              <a:buNone/>
            </a:pPr>
            <a:r>
              <a:rPr lang="en-US" sz="2400" dirty="0"/>
              <a:t>We strive for academic excellence by celebrating the whole child, valuing diversity and fostering communication.</a:t>
            </a:r>
          </a:p>
          <a:p>
            <a:endParaRPr lang="en-US" sz="2400" dirty="0"/>
          </a:p>
          <a:p>
            <a:r>
              <a:rPr lang="en-US" sz="2400" b="1" dirty="0"/>
              <a:t>Our Core Values</a:t>
            </a:r>
            <a:r>
              <a:rPr lang="en-US" sz="2400" dirty="0"/>
              <a:t>:  </a:t>
            </a:r>
          </a:p>
          <a:p>
            <a:pPr marL="0" indent="0">
              <a:buNone/>
            </a:pPr>
            <a:r>
              <a:rPr lang="en-US" sz="2400" dirty="0"/>
              <a:t>Excellence, Integrity, Teamwork and Attitude</a:t>
            </a:r>
          </a:p>
          <a:p>
            <a:endParaRPr lang="en-US" sz="2400" dirty="0"/>
          </a:p>
          <a:p>
            <a:r>
              <a:rPr lang="en-US" sz="2400" b="1" dirty="0"/>
              <a:t>Abridged Version</a:t>
            </a:r>
            <a:r>
              <a:rPr lang="en-US" sz="2400" dirty="0"/>
              <a:t>: </a:t>
            </a:r>
          </a:p>
          <a:p>
            <a:pPr marL="0" indent="0">
              <a:buNone/>
            </a:pPr>
            <a:r>
              <a:rPr lang="en-US" sz="2400" dirty="0"/>
              <a:t>Pine Grove School is a respectful, safe and collaborative community of invested learners.</a:t>
            </a:r>
          </a:p>
        </p:txBody>
      </p:sp>
    </p:spTree>
    <p:extLst>
      <p:ext uri="{BB962C8B-B14F-4D97-AF65-F5344CB8AC3E}">
        <p14:creationId xmlns:p14="http://schemas.microsoft.com/office/powerpoint/2010/main" val="22978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B640-FAAB-8D41-BDE2-A1FDD8EB4ACF}"/>
              </a:ext>
            </a:extLst>
          </p:cNvPr>
          <p:cNvSpPr>
            <a:spLocks noGrp="1"/>
          </p:cNvSpPr>
          <p:nvPr>
            <p:ph type="title"/>
          </p:nvPr>
        </p:nvSpPr>
        <p:spPr>
          <a:xfrm>
            <a:off x="1631504" y="764373"/>
            <a:ext cx="9874696" cy="1293028"/>
          </a:xfrm>
        </p:spPr>
        <p:txBody>
          <a:bodyPr/>
          <a:lstStyle/>
          <a:p>
            <a:r>
              <a:rPr lang="en-US" dirty="0"/>
              <a:t>Pine Grove School Demographics</a:t>
            </a:r>
          </a:p>
        </p:txBody>
      </p:sp>
      <p:sp>
        <p:nvSpPr>
          <p:cNvPr id="3" name="Content Placeholder 2">
            <a:extLst>
              <a:ext uri="{FF2B5EF4-FFF2-40B4-BE49-F238E27FC236}">
                <a16:creationId xmlns:a16="http://schemas.microsoft.com/office/drawing/2014/main" id="{355D260F-10DF-5744-96F2-BC7B6B0778D9}"/>
              </a:ext>
            </a:extLst>
          </p:cNvPr>
          <p:cNvSpPr>
            <a:spLocks noGrp="1"/>
          </p:cNvSpPr>
          <p:nvPr>
            <p:ph idx="1"/>
          </p:nvPr>
        </p:nvSpPr>
        <p:spPr>
          <a:xfrm>
            <a:off x="685800" y="1772816"/>
            <a:ext cx="5554216" cy="4445869"/>
          </a:xfrm>
        </p:spPr>
        <p:txBody>
          <a:bodyPr/>
          <a:lstStyle/>
          <a:p>
            <a:pPr marL="0" indent="0">
              <a:buNone/>
            </a:pPr>
            <a:r>
              <a:rPr lang="en-US" b="1" dirty="0"/>
              <a:t>Ethnicity</a:t>
            </a:r>
          </a:p>
          <a:p>
            <a:pPr marL="0" indent="0">
              <a:buNone/>
            </a:pPr>
            <a:endParaRPr lang="en-US" b="1" dirty="0"/>
          </a:p>
          <a:p>
            <a:r>
              <a:rPr lang="en-US" dirty="0"/>
              <a:t>African American- 0.5%</a:t>
            </a:r>
          </a:p>
          <a:p>
            <a:r>
              <a:rPr lang="en-US" dirty="0"/>
              <a:t>Asian- 1.7%</a:t>
            </a:r>
          </a:p>
          <a:p>
            <a:r>
              <a:rPr lang="en-US" dirty="0"/>
              <a:t>Hispanic- 2%</a:t>
            </a:r>
          </a:p>
          <a:p>
            <a:r>
              <a:rPr lang="en-US" dirty="0"/>
              <a:t>Native American- 0.2%</a:t>
            </a:r>
          </a:p>
          <a:p>
            <a:r>
              <a:rPr lang="en-US" dirty="0"/>
              <a:t>White- 93.7%</a:t>
            </a:r>
          </a:p>
          <a:p>
            <a:r>
              <a:rPr lang="en-US" dirty="0"/>
              <a:t>Native Hawaiian, Pacific Islander- 0%</a:t>
            </a:r>
          </a:p>
          <a:p>
            <a:r>
              <a:rPr lang="en-US" dirty="0"/>
              <a:t>Multi-Race, Non-Hispanic- 2%</a:t>
            </a:r>
          </a:p>
          <a:p>
            <a:endParaRPr lang="en-US"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A6BBA557-718E-B840-BDAA-9BD08B4BE43B}"/>
              </a:ext>
            </a:extLst>
          </p:cNvPr>
          <p:cNvSpPr txBox="1">
            <a:spLocks/>
          </p:cNvSpPr>
          <p:nvPr/>
        </p:nvSpPr>
        <p:spPr>
          <a:xfrm>
            <a:off x="6456040" y="1772817"/>
            <a:ext cx="5554216" cy="3312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t>Language/Special Needs</a:t>
            </a:r>
          </a:p>
          <a:p>
            <a:pPr marL="0" indent="0">
              <a:buNone/>
            </a:pPr>
            <a:endParaRPr lang="en-US" b="1" dirty="0"/>
          </a:p>
          <a:p>
            <a:r>
              <a:rPr lang="en-US" dirty="0"/>
              <a:t>First Language (Not English)- 4.4%</a:t>
            </a:r>
          </a:p>
          <a:p>
            <a:r>
              <a:rPr lang="en-US" dirty="0"/>
              <a:t>ELL- 2%</a:t>
            </a:r>
          </a:p>
          <a:p>
            <a:r>
              <a:rPr lang="en-US" dirty="0"/>
              <a:t>Students with Disabilities- 18.3%</a:t>
            </a:r>
          </a:p>
          <a:p>
            <a:r>
              <a:rPr lang="en-US" dirty="0"/>
              <a:t>High Needs- 36.6%</a:t>
            </a:r>
          </a:p>
          <a:p>
            <a:r>
              <a:rPr lang="en-US" dirty="0"/>
              <a:t>Low-Income- 22.4%</a:t>
            </a:r>
          </a:p>
          <a:p>
            <a:endParaRPr lang="en-US" dirty="0"/>
          </a:p>
          <a:p>
            <a:endParaRPr lang="en-US" dirty="0"/>
          </a:p>
          <a:p>
            <a:endParaRPr lang="en-US" dirty="0"/>
          </a:p>
        </p:txBody>
      </p:sp>
      <p:sp>
        <p:nvSpPr>
          <p:cNvPr id="5" name="TextBox 4">
            <a:extLst>
              <a:ext uri="{FF2B5EF4-FFF2-40B4-BE49-F238E27FC236}">
                <a16:creationId xmlns:a16="http://schemas.microsoft.com/office/drawing/2014/main" id="{47D1A82E-51BE-2A40-96DD-304B231341B0}"/>
              </a:ext>
            </a:extLst>
          </p:cNvPr>
          <p:cNvSpPr txBox="1"/>
          <p:nvPr/>
        </p:nvSpPr>
        <p:spPr>
          <a:xfrm>
            <a:off x="2791487" y="6191577"/>
            <a:ext cx="6897058" cy="369332"/>
          </a:xfrm>
          <a:prstGeom prst="rect">
            <a:avLst/>
          </a:prstGeom>
          <a:noFill/>
        </p:spPr>
        <p:txBody>
          <a:bodyPr wrap="square" rtlCol="0">
            <a:spAutoFit/>
          </a:bodyPr>
          <a:lstStyle/>
          <a:p>
            <a:r>
              <a:rPr lang="en-US" b="1" dirty="0"/>
              <a:t>Total Number of Students: 2,217 Students in District</a:t>
            </a:r>
          </a:p>
        </p:txBody>
      </p:sp>
    </p:spTree>
    <p:extLst>
      <p:ext uri="{BB962C8B-B14F-4D97-AF65-F5344CB8AC3E}">
        <p14:creationId xmlns:p14="http://schemas.microsoft.com/office/powerpoint/2010/main" val="216590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58D0-A8C6-CB4A-8660-EB2BDBBC7757}"/>
              </a:ext>
            </a:extLst>
          </p:cNvPr>
          <p:cNvSpPr>
            <a:spLocks noGrp="1"/>
          </p:cNvSpPr>
          <p:nvPr>
            <p:ph type="title"/>
          </p:nvPr>
        </p:nvSpPr>
        <p:spPr>
          <a:xfrm>
            <a:off x="3215680" y="307172"/>
            <a:ext cx="8610600" cy="1293028"/>
          </a:xfrm>
        </p:spPr>
        <p:txBody>
          <a:bodyPr/>
          <a:lstStyle/>
          <a:p>
            <a:r>
              <a:rPr lang="en-US" b="1" dirty="0">
                <a:latin typeface="Finale Lyrics" panose="02000506070000020003" pitchFamily="2" charset="0"/>
              </a:rPr>
              <a:t>Personal Mission Statement</a:t>
            </a:r>
          </a:p>
        </p:txBody>
      </p:sp>
      <p:sp>
        <p:nvSpPr>
          <p:cNvPr id="3" name="Content Placeholder 2">
            <a:extLst>
              <a:ext uri="{FF2B5EF4-FFF2-40B4-BE49-F238E27FC236}">
                <a16:creationId xmlns:a16="http://schemas.microsoft.com/office/drawing/2014/main" id="{1D2ED608-5703-404A-B67C-06266382ABEA}"/>
              </a:ext>
            </a:extLst>
          </p:cNvPr>
          <p:cNvSpPr>
            <a:spLocks noGrp="1"/>
          </p:cNvSpPr>
          <p:nvPr>
            <p:ph idx="1"/>
          </p:nvPr>
        </p:nvSpPr>
        <p:spPr>
          <a:xfrm>
            <a:off x="191344" y="1196752"/>
            <a:ext cx="11737304" cy="5472608"/>
          </a:xfrm>
        </p:spPr>
        <p:txBody>
          <a:bodyPr>
            <a:normAutofit/>
          </a:bodyPr>
          <a:lstStyle/>
          <a:p>
            <a:pPr>
              <a:lnSpc>
                <a:spcPct val="220000"/>
              </a:lnSpc>
              <a:buFontTx/>
              <a:buChar char="-"/>
            </a:pPr>
            <a:r>
              <a:rPr lang="en-US" dirty="0"/>
              <a:t>Provide every student a sense of belonging</a:t>
            </a:r>
          </a:p>
          <a:p>
            <a:pPr>
              <a:lnSpc>
                <a:spcPct val="220000"/>
              </a:lnSpc>
              <a:buFontTx/>
              <a:buChar char="-"/>
            </a:pPr>
            <a:r>
              <a:rPr lang="en-US" dirty="0"/>
              <a:t>A welcome environment</a:t>
            </a:r>
          </a:p>
          <a:p>
            <a:pPr>
              <a:lnSpc>
                <a:spcPct val="220000"/>
              </a:lnSpc>
              <a:buFontTx/>
              <a:buChar char="-"/>
            </a:pPr>
            <a:r>
              <a:rPr lang="en-US" dirty="0"/>
              <a:t>A sense of belonging for all creative individuals</a:t>
            </a:r>
          </a:p>
          <a:p>
            <a:pPr>
              <a:lnSpc>
                <a:spcPct val="220000"/>
              </a:lnSpc>
              <a:buFontTx/>
              <a:buChar char="-"/>
            </a:pPr>
            <a:r>
              <a:rPr lang="en-US" dirty="0"/>
              <a:t>A safe place to build confidence in their skills</a:t>
            </a:r>
          </a:p>
          <a:p>
            <a:pPr>
              <a:lnSpc>
                <a:spcPct val="220000"/>
              </a:lnSpc>
              <a:buFontTx/>
              <a:buChar char="-"/>
            </a:pPr>
            <a:r>
              <a:rPr lang="en-US" dirty="0"/>
              <a:t>Every student can learn music, no matter their background</a:t>
            </a:r>
          </a:p>
          <a:p>
            <a:pPr>
              <a:lnSpc>
                <a:spcPct val="220000"/>
              </a:lnSpc>
              <a:buFontTx/>
              <a:buChar char="-"/>
            </a:pPr>
            <a:r>
              <a:rPr lang="en-US" dirty="0"/>
              <a:t>Positive and encouraging Teacher-Student relationships</a:t>
            </a:r>
          </a:p>
        </p:txBody>
      </p:sp>
      <p:sp>
        <p:nvSpPr>
          <p:cNvPr id="4" name="TextBox 3">
            <a:extLst>
              <a:ext uri="{FF2B5EF4-FFF2-40B4-BE49-F238E27FC236}">
                <a16:creationId xmlns:a16="http://schemas.microsoft.com/office/drawing/2014/main" id="{2123304A-740A-6847-9A7F-4822DDDCEADB}"/>
              </a:ext>
            </a:extLst>
          </p:cNvPr>
          <p:cNvSpPr txBox="1"/>
          <p:nvPr/>
        </p:nvSpPr>
        <p:spPr>
          <a:xfrm>
            <a:off x="9840416" y="6181496"/>
            <a:ext cx="1872208" cy="369332"/>
          </a:xfrm>
          <a:prstGeom prst="rect">
            <a:avLst/>
          </a:prstGeom>
          <a:noFill/>
        </p:spPr>
        <p:txBody>
          <a:bodyPr wrap="square" rtlCol="0">
            <a:spAutoFit/>
          </a:bodyPr>
          <a:lstStyle/>
          <a:p>
            <a:r>
              <a:rPr lang="en-US" dirty="0"/>
              <a:t>Appendix A</a:t>
            </a:r>
          </a:p>
        </p:txBody>
      </p:sp>
    </p:spTree>
    <p:extLst>
      <p:ext uri="{BB962C8B-B14F-4D97-AF65-F5344CB8AC3E}">
        <p14:creationId xmlns:p14="http://schemas.microsoft.com/office/powerpoint/2010/main" val="28715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91BF-FA85-694A-9F58-AE106A3C3BAE}"/>
              </a:ext>
            </a:extLst>
          </p:cNvPr>
          <p:cNvSpPr>
            <a:spLocks noGrp="1"/>
          </p:cNvSpPr>
          <p:nvPr>
            <p:ph type="title"/>
          </p:nvPr>
        </p:nvSpPr>
        <p:spPr>
          <a:xfrm>
            <a:off x="2567608" y="307172"/>
            <a:ext cx="8610600" cy="1293028"/>
          </a:xfrm>
        </p:spPr>
        <p:txBody>
          <a:bodyPr/>
          <a:lstStyle/>
          <a:p>
            <a:r>
              <a:rPr lang="en-US" b="1" dirty="0"/>
              <a:t>What I Believe….. </a:t>
            </a:r>
          </a:p>
        </p:txBody>
      </p:sp>
      <p:sp>
        <p:nvSpPr>
          <p:cNvPr id="3" name="Content Placeholder 2">
            <a:extLst>
              <a:ext uri="{FF2B5EF4-FFF2-40B4-BE49-F238E27FC236}">
                <a16:creationId xmlns:a16="http://schemas.microsoft.com/office/drawing/2014/main" id="{42EBF0AA-683B-3344-A37E-E05F3C907364}"/>
              </a:ext>
            </a:extLst>
          </p:cNvPr>
          <p:cNvSpPr>
            <a:spLocks noGrp="1"/>
          </p:cNvSpPr>
          <p:nvPr>
            <p:ph idx="1"/>
          </p:nvPr>
        </p:nvSpPr>
        <p:spPr>
          <a:xfrm>
            <a:off x="263352" y="1340768"/>
            <a:ext cx="10225136" cy="5242594"/>
          </a:xfrm>
        </p:spPr>
        <p:txBody>
          <a:bodyPr>
            <a:normAutofit lnSpcReduction="10000"/>
          </a:bodyPr>
          <a:lstStyle/>
          <a:p>
            <a:pPr>
              <a:lnSpc>
                <a:spcPct val="150000"/>
              </a:lnSpc>
            </a:pPr>
            <a:r>
              <a:rPr lang="en-US" sz="2800" dirty="0"/>
              <a:t>Putting Student Interests First</a:t>
            </a:r>
          </a:p>
          <a:p>
            <a:pPr>
              <a:lnSpc>
                <a:spcPct val="150000"/>
              </a:lnSpc>
            </a:pPr>
            <a:r>
              <a:rPr lang="en-US" sz="2800" dirty="0"/>
              <a:t>Nurturing each students' interests</a:t>
            </a:r>
          </a:p>
          <a:p>
            <a:pPr>
              <a:lnSpc>
                <a:spcPct val="150000"/>
              </a:lnSpc>
            </a:pPr>
            <a:r>
              <a:rPr lang="en-US" sz="2800" dirty="0"/>
              <a:t>Creating well-rounded citizens</a:t>
            </a:r>
          </a:p>
          <a:p>
            <a:pPr>
              <a:lnSpc>
                <a:spcPct val="150000"/>
              </a:lnSpc>
            </a:pPr>
            <a:r>
              <a:rPr lang="en-US" sz="2800" dirty="0"/>
              <a:t>Creativity through encouragement</a:t>
            </a:r>
          </a:p>
          <a:p>
            <a:pPr>
              <a:lnSpc>
                <a:spcPct val="150000"/>
              </a:lnSpc>
            </a:pPr>
            <a:r>
              <a:rPr lang="en-US" sz="2800" dirty="0"/>
              <a:t>Creating life-long learners</a:t>
            </a:r>
          </a:p>
          <a:p>
            <a:pPr>
              <a:lnSpc>
                <a:spcPct val="150000"/>
              </a:lnSpc>
            </a:pPr>
            <a:r>
              <a:rPr lang="en-US" sz="2800" dirty="0"/>
              <a:t>Every child can learn an instrument</a:t>
            </a:r>
          </a:p>
          <a:p>
            <a:pPr>
              <a:lnSpc>
                <a:spcPct val="150000"/>
              </a:lnSpc>
            </a:pPr>
            <a:r>
              <a:rPr lang="en-US" sz="2800" dirty="0"/>
              <a:t>The Promise of Every Child</a:t>
            </a:r>
          </a:p>
        </p:txBody>
      </p:sp>
    </p:spTree>
    <p:extLst>
      <p:ext uri="{BB962C8B-B14F-4D97-AF65-F5344CB8AC3E}">
        <p14:creationId xmlns:p14="http://schemas.microsoft.com/office/powerpoint/2010/main" val="189112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4E2F-B2BE-FB4A-9679-E54232B2D408}"/>
              </a:ext>
            </a:extLst>
          </p:cNvPr>
          <p:cNvSpPr>
            <a:spLocks noGrp="1"/>
          </p:cNvSpPr>
          <p:nvPr>
            <p:ph type="title"/>
          </p:nvPr>
        </p:nvSpPr>
        <p:spPr/>
        <p:txBody>
          <a:bodyPr/>
          <a:lstStyle/>
          <a:p>
            <a:r>
              <a:rPr lang="en-US" dirty="0"/>
              <a:t>Philosophy</a:t>
            </a:r>
          </a:p>
        </p:txBody>
      </p:sp>
      <p:sp>
        <p:nvSpPr>
          <p:cNvPr id="3" name="Content Placeholder 2">
            <a:extLst>
              <a:ext uri="{FF2B5EF4-FFF2-40B4-BE49-F238E27FC236}">
                <a16:creationId xmlns:a16="http://schemas.microsoft.com/office/drawing/2014/main" id="{77EAE984-9676-664F-9850-4868E3857891}"/>
              </a:ext>
            </a:extLst>
          </p:cNvPr>
          <p:cNvSpPr>
            <a:spLocks noGrp="1"/>
          </p:cNvSpPr>
          <p:nvPr>
            <p:ph idx="1"/>
          </p:nvPr>
        </p:nvSpPr>
        <p:spPr/>
        <p:txBody>
          <a:bodyPr>
            <a:normAutofit/>
          </a:bodyPr>
          <a:lstStyle/>
          <a:p>
            <a:r>
              <a:rPr lang="en-US" sz="2800" dirty="0"/>
              <a:t>MLT</a:t>
            </a:r>
          </a:p>
          <a:p>
            <a:r>
              <a:rPr lang="en-US" sz="2800" dirty="0"/>
              <a:t>Brunner’s Spiral Curriculum</a:t>
            </a:r>
          </a:p>
          <a:p>
            <a:r>
              <a:rPr lang="en-US" sz="2800" dirty="0"/>
              <a:t>ZPD</a:t>
            </a:r>
          </a:p>
          <a:p>
            <a:r>
              <a:rPr lang="en-US" sz="2800" dirty="0"/>
              <a:t>Blooms Taxonomy</a:t>
            </a:r>
          </a:p>
        </p:txBody>
      </p:sp>
    </p:spTree>
    <p:extLst>
      <p:ext uri="{BB962C8B-B14F-4D97-AF65-F5344CB8AC3E}">
        <p14:creationId xmlns:p14="http://schemas.microsoft.com/office/powerpoint/2010/main" val="289684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1245-5849-5047-A937-87BD5692BAC4}"/>
              </a:ext>
            </a:extLst>
          </p:cNvPr>
          <p:cNvSpPr>
            <a:spLocks noGrp="1"/>
          </p:cNvSpPr>
          <p:nvPr>
            <p:ph type="title"/>
          </p:nvPr>
        </p:nvSpPr>
        <p:spPr>
          <a:xfrm>
            <a:off x="685800" y="764373"/>
            <a:ext cx="10820400" cy="1293028"/>
          </a:xfrm>
        </p:spPr>
        <p:txBody>
          <a:bodyPr>
            <a:normAutofit/>
          </a:bodyPr>
          <a:lstStyle/>
          <a:p>
            <a:r>
              <a:rPr lang="en-US" dirty="0"/>
              <a:t>Massachusetts Arts Standards</a:t>
            </a:r>
            <a:br>
              <a:rPr lang="en-US" dirty="0"/>
            </a:br>
            <a:r>
              <a:rPr lang="en-US" dirty="0"/>
              <a:t>Novice Solo and Ensemble Standards </a:t>
            </a:r>
          </a:p>
        </p:txBody>
      </p:sp>
      <p:sp>
        <p:nvSpPr>
          <p:cNvPr id="4" name="Content Placeholder 3">
            <a:extLst>
              <a:ext uri="{FF2B5EF4-FFF2-40B4-BE49-F238E27FC236}">
                <a16:creationId xmlns:a16="http://schemas.microsoft.com/office/drawing/2014/main" id="{F40FA01C-40D1-D149-A713-38E3DEFE7848}"/>
              </a:ext>
            </a:extLst>
          </p:cNvPr>
          <p:cNvSpPr>
            <a:spLocks noGrp="1"/>
          </p:cNvSpPr>
          <p:nvPr>
            <p:ph idx="1"/>
          </p:nvPr>
        </p:nvSpPr>
        <p:spPr/>
        <p:txBody>
          <a:bodyPr>
            <a:normAutofit lnSpcReduction="10000"/>
          </a:bodyPr>
          <a:lstStyle/>
          <a:p>
            <a:pPr marL="0" indent="0">
              <a:buNone/>
            </a:pPr>
            <a:r>
              <a:rPr lang="en-US" b="1" dirty="0"/>
              <a:t>Creating</a:t>
            </a:r>
          </a:p>
          <a:p>
            <a:pPr marL="457200" lvl="0" indent="-457200">
              <a:buAutoNum type="arabicPeriod"/>
            </a:pPr>
            <a:r>
              <a:rPr lang="en-US" b="1" dirty="0"/>
              <a:t>Generate and conceptualize artistic ideas and work. </a:t>
            </a:r>
            <a:r>
              <a:rPr lang="en-US" dirty="0"/>
              <a:t>Improvise short melodic and rhythmic ideas that reflect characteristics of different genres. (N.M.Cr.01)</a:t>
            </a:r>
          </a:p>
          <a:p>
            <a:pPr marL="457200" lvl="0" indent="-457200">
              <a:buAutoNum type="arabicPeriod"/>
            </a:pPr>
            <a:endParaRPr lang="en-US" dirty="0"/>
          </a:p>
          <a:p>
            <a:pPr marL="0" lvl="0" indent="0">
              <a:buNone/>
            </a:pPr>
            <a:r>
              <a:rPr lang="en-US" b="1" dirty="0"/>
              <a:t>2. Organize and develop artistic ideas and work. </a:t>
            </a:r>
            <a:r>
              <a:rPr lang="en-US" dirty="0"/>
              <a:t>Record decisions about accuracy of written music (e.g., adding reminder of key signature, or indicating beat subdivisions for a difficult rhythm). (N.M.Cr.02)</a:t>
            </a:r>
          </a:p>
          <a:p>
            <a:pPr marL="0" lvl="0" indent="0">
              <a:buNone/>
            </a:pPr>
            <a:endParaRPr lang="en-US" dirty="0"/>
          </a:p>
          <a:p>
            <a:pPr marL="0" lvl="0" indent="0">
              <a:buNone/>
            </a:pPr>
            <a:r>
              <a:rPr lang="en-US" b="1" dirty="0"/>
              <a:t>3. Refine and complete artistic work. </a:t>
            </a:r>
            <a:r>
              <a:rPr lang="en-US" dirty="0"/>
              <a:t>Refine musical interpretations exploring different elements (e.g. dynamics and articulations). (N.M.Cr.03)</a:t>
            </a:r>
          </a:p>
          <a:p>
            <a:pPr marL="0" indent="0">
              <a:buNone/>
            </a:pPr>
            <a:endParaRPr lang="en-US" dirty="0"/>
          </a:p>
        </p:txBody>
      </p:sp>
    </p:spTree>
    <p:extLst>
      <p:ext uri="{BB962C8B-B14F-4D97-AF65-F5344CB8AC3E}">
        <p14:creationId xmlns:p14="http://schemas.microsoft.com/office/powerpoint/2010/main" val="144065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1245-5849-5047-A937-87BD5692BAC4}"/>
              </a:ext>
            </a:extLst>
          </p:cNvPr>
          <p:cNvSpPr>
            <a:spLocks noGrp="1"/>
          </p:cNvSpPr>
          <p:nvPr>
            <p:ph type="title"/>
          </p:nvPr>
        </p:nvSpPr>
        <p:spPr>
          <a:xfrm>
            <a:off x="685800" y="764373"/>
            <a:ext cx="10820400" cy="1293028"/>
          </a:xfrm>
        </p:spPr>
        <p:txBody>
          <a:bodyPr>
            <a:normAutofit/>
          </a:bodyPr>
          <a:lstStyle/>
          <a:p>
            <a:r>
              <a:rPr lang="en-US" dirty="0"/>
              <a:t>Massachusetts Arts Standards</a:t>
            </a:r>
            <a:br>
              <a:rPr lang="en-US" dirty="0"/>
            </a:br>
            <a:r>
              <a:rPr lang="en-US" dirty="0"/>
              <a:t>Novice Solo and Ensemble Standards </a:t>
            </a:r>
          </a:p>
        </p:txBody>
      </p:sp>
      <p:sp>
        <p:nvSpPr>
          <p:cNvPr id="4" name="Content Placeholder 3">
            <a:extLst>
              <a:ext uri="{FF2B5EF4-FFF2-40B4-BE49-F238E27FC236}">
                <a16:creationId xmlns:a16="http://schemas.microsoft.com/office/drawing/2014/main" id="{F40FA01C-40D1-D149-A713-38E3DEFE7848}"/>
              </a:ext>
            </a:extLst>
          </p:cNvPr>
          <p:cNvSpPr>
            <a:spLocks noGrp="1"/>
          </p:cNvSpPr>
          <p:nvPr>
            <p:ph idx="1"/>
          </p:nvPr>
        </p:nvSpPr>
        <p:spPr/>
        <p:txBody>
          <a:bodyPr>
            <a:normAutofit fontScale="92500"/>
          </a:bodyPr>
          <a:lstStyle/>
          <a:p>
            <a:pPr marL="0" indent="0">
              <a:buNone/>
            </a:pPr>
            <a:r>
              <a:rPr lang="en-US" b="1" dirty="0"/>
              <a:t>Performing</a:t>
            </a:r>
          </a:p>
          <a:p>
            <a:pPr marL="0" lvl="0" indent="0">
              <a:buNone/>
            </a:pPr>
            <a:r>
              <a:rPr lang="en-US" b="1" dirty="0"/>
              <a:t>4. Select, analyze and interpret artistic work for presentation. </a:t>
            </a:r>
            <a:r>
              <a:rPr lang="en-US" dirty="0"/>
              <a:t>Identify basic strategies musicians use to practice and employ them in readying a musical work for performance. (N.M.P.04)</a:t>
            </a:r>
          </a:p>
          <a:p>
            <a:pPr marL="0" lvl="0" indent="0">
              <a:buNone/>
            </a:pPr>
            <a:endParaRPr lang="en-US" dirty="0"/>
          </a:p>
          <a:p>
            <a:pPr marL="0" lvl="0" indent="0">
              <a:buNone/>
            </a:pPr>
            <a:r>
              <a:rPr lang="en-US" b="1" dirty="0"/>
              <a:t>5. Develop and refine artistic techniques and work for presentation.</a:t>
            </a:r>
            <a:r>
              <a:rPr lang="en-US" dirty="0"/>
              <a:t> Perform with accuracy and expression works from the vocal or instrumental literature with a level of difficulty of 2, on a scale of 1 to 6; or a comparable scale. (N.M.P.05)</a:t>
            </a:r>
          </a:p>
          <a:p>
            <a:pPr marL="0" lvl="0" indent="0">
              <a:buNone/>
            </a:pPr>
            <a:endParaRPr lang="en-US" dirty="0"/>
          </a:p>
          <a:p>
            <a:pPr marL="0" lvl="0" indent="0">
              <a:buNone/>
            </a:pPr>
            <a:r>
              <a:rPr lang="en-US" b="1" dirty="0"/>
              <a:t>6. Convey meaning through the presentation of artistic work. </a:t>
            </a:r>
            <a:r>
              <a:rPr lang="en-US" dirty="0"/>
              <a:t>Match a musical performance with expressed intent (e.g., wanting the audience to identify with an emotion). (N.M.P.06)</a:t>
            </a:r>
          </a:p>
          <a:p>
            <a:pPr marL="0" indent="0">
              <a:buNone/>
            </a:pPr>
            <a:endParaRPr lang="en-US" dirty="0"/>
          </a:p>
        </p:txBody>
      </p:sp>
    </p:spTree>
    <p:extLst>
      <p:ext uri="{BB962C8B-B14F-4D97-AF65-F5344CB8AC3E}">
        <p14:creationId xmlns:p14="http://schemas.microsoft.com/office/powerpoint/2010/main" val="372088276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{65D34CA8-6F0E-EA41-B9F5-D494A59065FF}tf10001079</Template>
  <TotalTime>7800</TotalTime>
  <Words>1485</Words>
  <Application>Microsoft Macintosh PowerPoint</Application>
  <PresentationFormat>Widescreen</PresentationFormat>
  <Paragraphs>130</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Finale Lyrics</vt:lpstr>
      <vt:lpstr>Vapor Trail</vt:lpstr>
      <vt:lpstr>Currciulum Project</vt:lpstr>
      <vt:lpstr>My Role as an Educator</vt:lpstr>
      <vt:lpstr>Pine Grove School</vt:lpstr>
      <vt:lpstr>Pine Grove School Demographics</vt:lpstr>
      <vt:lpstr>Personal Mission Statement</vt:lpstr>
      <vt:lpstr>What I Believe….. </vt:lpstr>
      <vt:lpstr>Philosophy</vt:lpstr>
      <vt:lpstr>Massachusetts Arts Standards Novice Solo and Ensemble Standards </vt:lpstr>
      <vt:lpstr>Massachusetts Arts Standards Novice Solo and Ensemble Standards </vt:lpstr>
      <vt:lpstr>Massachusetts Arts Standards Novice Solo and Ensemble Standards </vt:lpstr>
      <vt:lpstr>Massachusetts Arts Standards Novice Solo and Ensemble Standards </vt:lpstr>
      <vt:lpstr>PowerPoint Presentation</vt:lpstr>
      <vt:lpstr>PowerPoint Presentation</vt:lpstr>
      <vt:lpstr>PowerPoint Presentation</vt:lpstr>
      <vt:lpstr>PowerPoint Presentation</vt:lpstr>
      <vt:lpstr>Assessment</vt:lpstr>
      <vt:lpstr>4th Grade Beginning Band</vt:lpstr>
      <vt:lpstr>4th Grade Beginning Band</vt:lpstr>
      <vt:lpstr>References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Lucas Brown</cp:lastModifiedBy>
  <cp:revision>689</cp:revision>
  <dcterms:created xsi:type="dcterms:W3CDTF">2010-05-23T14:28:12Z</dcterms:created>
  <dcterms:modified xsi:type="dcterms:W3CDTF">2022-07-01T14:38:59Z</dcterms:modified>
</cp:coreProperties>
</file>