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7"/>
  </p:normalViewPr>
  <p:slideViewPr>
    <p:cSldViewPr snapToGrid="0" snapToObjects="1">
      <p:cViewPr varScale="1">
        <p:scale>
          <a:sx n="110" d="100"/>
          <a:sy n="110" d="100"/>
        </p:scale>
        <p:origin x="53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C90B3-5BAE-4742-B42E-68DF85B13AC3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E2297-57D2-0940-810F-B0CDDA96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06A11-B19E-A643-8171-A68056E268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8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6/30/22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2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9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6/30/22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5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6/30/22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neFyWEVd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pta.com/to-join/?gclid=Cj0KCQjwntCVBhDdARIsAMEwACmJYusKUO53d2OB9anPABEsNnXLoc-Wq-Rcr3kWzH6Aw5f-V1FG95caAhBrEALw_wcB" TargetMode="External"/><Relationship Id="rId7" Type="http://schemas.openxmlformats.org/officeDocument/2006/relationships/hyperlink" Target="https://www.nfmc-music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anoguild.com/" TargetMode="External"/><Relationship Id="rId5" Type="http://schemas.openxmlformats.org/officeDocument/2006/relationships/hyperlink" Target="https://sppta.org/membership" TargetMode="External"/><Relationship Id="rId4" Type="http://schemas.openxmlformats.org/officeDocument/2006/relationships/hyperlink" Target="https://www.mtn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Two music sheets folded to form a heart shape">
            <a:extLst>
              <a:ext uri="{FF2B5EF4-FFF2-40B4-BE49-F238E27FC236}">
                <a16:creationId xmlns:a16="http://schemas.microsoft.com/office/drawing/2014/main" id="{AA68CE8A-6D35-8FA0-EDC0-F5C7B6428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50" b="9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45403-7271-264A-9F26-8A99DB93B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5" y="1625608"/>
            <a:ext cx="6696951" cy="2722164"/>
          </a:xfrm>
        </p:spPr>
        <p:txBody>
          <a:bodyPr>
            <a:normAutofit/>
          </a:bodyPr>
          <a:lstStyle/>
          <a:p>
            <a:r>
              <a:rPr lang="en-US"/>
              <a:t>Piano Handbook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D11F2-EF69-A541-9317-3954F19A5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5" y="4466845"/>
            <a:ext cx="6696951" cy="88290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Lucas Brown</a:t>
            </a:r>
          </a:p>
          <a:p>
            <a:pPr>
              <a:lnSpc>
                <a:spcPct val="90000"/>
              </a:lnSpc>
            </a:pPr>
            <a:r>
              <a:rPr lang="en-US" dirty="0"/>
              <a:t>Northern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47177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468-44B3-BB44-8CBD-CC64C3FB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91467"/>
            <a:ext cx="8267296" cy="883571"/>
          </a:xfrm>
        </p:spPr>
        <p:txBody>
          <a:bodyPr/>
          <a:lstStyle/>
          <a:p>
            <a:r>
              <a:rPr lang="en-US" dirty="0"/>
              <a:t>Section 1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53F2-1506-3347-9300-D0D931C0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926757"/>
            <a:ext cx="11149055" cy="5449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References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Son, J. W. P. and. (n.d.). </a:t>
            </a:r>
            <a:r>
              <a:rPr lang="en-US" i="1" dirty="0" err="1"/>
              <a:t>Jwpepper.com</a:t>
            </a:r>
            <a:r>
              <a:rPr lang="en-US" dirty="0"/>
              <a:t>. J.W. Pepper Sheet Music. Retrieved June 8, 2022, from https://</a:t>
            </a:r>
            <a:r>
              <a:rPr lang="en-US" dirty="0" err="1"/>
              <a:t>www.jwpepper.com</a:t>
            </a:r>
            <a:r>
              <a:rPr lang="en-US" dirty="0"/>
              <a:t>/sheet-music/</a:t>
            </a:r>
            <a:r>
              <a:rPr lang="en-US" dirty="0" err="1"/>
              <a:t>welcome.jsp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Alaska Piano Competition Repertoire List (Intermediate) i6</a:t>
            </a:r>
            <a:r>
              <a:rPr lang="en-US" dirty="0"/>
              <a:t>. University of Alaska Anchorage. (n.d.). Retrieved June 8, 2022, from https://</a:t>
            </a:r>
            <a:r>
              <a:rPr lang="en-US" dirty="0" err="1"/>
              <a:t>www.uaa.alaska.edu</a:t>
            </a:r>
            <a:r>
              <a:rPr lang="en-US" dirty="0"/>
              <a:t>/academics/college-of-arts-and-sciences/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Suggested repertoire - piano festival - </a:t>
            </a:r>
            <a:r>
              <a:rPr lang="en-US" i="1" dirty="0" err="1"/>
              <a:t>ihsma.org</a:t>
            </a:r>
            <a:r>
              <a:rPr lang="en-US" dirty="0"/>
              <a:t>. (n.d.). Retrieved June 8, 2022, from https://</a:t>
            </a:r>
            <a:r>
              <a:rPr lang="en-US" dirty="0" err="1"/>
              <a:t>ihsma.org</a:t>
            </a:r>
            <a:r>
              <a:rPr lang="en-US" dirty="0"/>
              <a:t>/wp-content/uploads/2017/02/</a:t>
            </a:r>
            <a:r>
              <a:rPr lang="en-US" dirty="0" err="1"/>
              <a:t>piano_sug_rep.pdf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815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468-44B3-BB44-8CBD-CC64C3FB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91467"/>
            <a:ext cx="8267296" cy="883571"/>
          </a:xfrm>
        </p:spPr>
        <p:txBody>
          <a:bodyPr/>
          <a:lstStyle/>
          <a:p>
            <a:r>
              <a:rPr lang="en-US" dirty="0"/>
              <a:t>Section 2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53F2-1506-3347-9300-D0D931C0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926757"/>
            <a:ext cx="11149055" cy="5449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Finger numbers: Piano scales, piano, free piano lessons</a:t>
            </a:r>
            <a:r>
              <a:rPr lang="en-US" dirty="0"/>
              <a:t>. Pinterest. (2012, February 2). Retrieved June 14, 2022, from https://</a:t>
            </a:r>
            <a:r>
              <a:rPr lang="en-US" dirty="0" err="1"/>
              <a:t>www.pinterest.com</a:t>
            </a:r>
            <a:r>
              <a:rPr lang="en-US" dirty="0"/>
              <a:t>/pin/finger-numbers--95983035778163243/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Do I really need to follow the fingerings in my piano music?</a:t>
            </a:r>
            <a:r>
              <a:rPr lang="en-US" dirty="0"/>
              <a:t> </a:t>
            </a:r>
            <a:r>
              <a:rPr lang="en-US" dirty="0" err="1"/>
              <a:t>Musicnotes</a:t>
            </a:r>
            <a:r>
              <a:rPr lang="en-US" dirty="0"/>
              <a:t> Now. (2021, March 8). Retrieved June 14, 2022, from https://</a:t>
            </a:r>
            <a:r>
              <a:rPr lang="en-US" dirty="0" err="1"/>
              <a:t>www.musicnotes.com</a:t>
            </a:r>
            <a:r>
              <a:rPr lang="en-US" dirty="0"/>
              <a:t>/now/tips/do-</a:t>
            </a:r>
            <a:r>
              <a:rPr lang="en-US" dirty="0" err="1"/>
              <a:t>i</a:t>
            </a:r>
            <a:r>
              <a:rPr lang="en-US" dirty="0"/>
              <a:t>-really-need-to-follow-the-fingerings-in-my-piano-music/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Forty Bach Chorales - </a:t>
            </a:r>
            <a:r>
              <a:rPr lang="en-US" i="1" dirty="0" err="1"/>
              <a:t>pjb.com.au</a:t>
            </a:r>
            <a:r>
              <a:rPr lang="en-US" dirty="0"/>
              <a:t>. (n.d.). Retrieved June 14, 2022, from https://</a:t>
            </a:r>
            <a:r>
              <a:rPr lang="en-US" dirty="0" err="1"/>
              <a:t>pjb.com.au</a:t>
            </a:r>
            <a:r>
              <a:rPr lang="en-US" dirty="0"/>
              <a:t>/</a:t>
            </a:r>
            <a:r>
              <a:rPr lang="en-US" dirty="0" err="1"/>
              <a:t>mus</a:t>
            </a:r>
            <a:r>
              <a:rPr lang="en-US" dirty="0"/>
              <a:t>/free/</a:t>
            </a:r>
            <a:r>
              <a:rPr lang="en-US" dirty="0" err="1"/>
              <a:t>satb_chorales.pdf</a:t>
            </a:r>
            <a:r>
              <a:rPr lang="en-US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56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468-44B3-BB44-8CBD-CC64C3FB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91467"/>
            <a:ext cx="8267296" cy="883571"/>
          </a:xfrm>
        </p:spPr>
        <p:txBody>
          <a:bodyPr/>
          <a:lstStyle/>
          <a:p>
            <a:r>
              <a:rPr lang="en-US" dirty="0"/>
              <a:t>Section 3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53F2-1506-3347-9300-D0D931C0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235675"/>
            <a:ext cx="11149055" cy="54308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Milstein, H., G, M., Kelly, T. J., Gelman, B. M., Es, </a:t>
            </a:r>
            <a:r>
              <a:rPr lang="en-US" dirty="0" err="1"/>
              <a:t>Kernen</a:t>
            </a:r>
            <a:r>
              <a:rPr lang="en-US" dirty="0"/>
              <a:t>, W., </a:t>
            </a:r>
            <a:r>
              <a:rPr lang="en-US" dirty="0" err="1"/>
              <a:t>Seve</a:t>
            </a:r>
            <a:r>
              <a:rPr lang="en-US" dirty="0"/>
              <a:t>, V., Any, &amp; </a:t>
            </a:r>
            <a:r>
              <a:rPr lang="en-US" dirty="0" err="1"/>
              <a:t>Shayeva</a:t>
            </a:r>
            <a:r>
              <a:rPr lang="en-US" dirty="0"/>
              <a:t>, E. (2021, January 8). </a:t>
            </a:r>
            <a:r>
              <a:rPr lang="en-US" i="1" dirty="0"/>
              <a:t>16 of todays greatest living </a:t>
            </a:r>
            <a:r>
              <a:rPr lang="en-US" i="1" dirty="0" err="1"/>
              <a:t>classcial</a:t>
            </a:r>
            <a:r>
              <a:rPr lang="en-US" i="1" dirty="0"/>
              <a:t> pianists~ the sound advocate</a:t>
            </a:r>
            <a:r>
              <a:rPr lang="en-US" dirty="0"/>
              <a:t>. The Sound Advocate. Retrieved June 23, 2022, from https://</a:t>
            </a:r>
            <a:r>
              <a:rPr lang="en-US" dirty="0" err="1"/>
              <a:t>www.thesoundadvocate.com</a:t>
            </a:r>
            <a:r>
              <a:rPr lang="en-US" dirty="0"/>
              <a:t>/2018/10/16-of-todays-greatest-living-classical-pianists/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Nugent, J. (2021, November 5). </a:t>
            </a:r>
            <a:r>
              <a:rPr lang="en-US" i="1" dirty="0"/>
              <a:t>The 12 best modern pianists you should know</a:t>
            </a:r>
            <a:r>
              <a:rPr lang="en-US" dirty="0"/>
              <a:t>. Higher Hz. Retrieved June 23, 2022, from https://</a:t>
            </a:r>
            <a:r>
              <a:rPr lang="en-US" dirty="0" err="1"/>
              <a:t>higherhz.com</a:t>
            </a:r>
            <a:r>
              <a:rPr lang="en-US" dirty="0"/>
              <a:t>/best-modern-pianists/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Recommended Websites (Reference Format APA 7)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Fun and affordable sheet music, worksheets, and Lessons Kids Love and teachers trust</a:t>
            </a:r>
            <a:r>
              <a:rPr lang="en-US" dirty="0"/>
              <a:t>. </a:t>
            </a:r>
            <a:r>
              <a:rPr lang="en-US" dirty="0" err="1"/>
              <a:t>MakingMusicFun.net</a:t>
            </a:r>
            <a:r>
              <a:rPr lang="en-US" dirty="0"/>
              <a:t> - Sheet Music, Lesson Plans &amp; Composer Resources. (n.d.). Retrieved June 23, 2022, from https://</a:t>
            </a:r>
            <a:r>
              <a:rPr lang="en-US" dirty="0" err="1"/>
              <a:t>makingmusicfun.net</a:t>
            </a:r>
            <a:r>
              <a:rPr lang="en-US" dirty="0"/>
              <a:t>/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Piano Teachers connect</a:t>
            </a:r>
            <a:r>
              <a:rPr lang="en-US" dirty="0"/>
              <a:t>. Piano Teachers Connect. (n.d.). Retrieved June 23, 2022, from https://</a:t>
            </a:r>
            <a:r>
              <a:rPr lang="en-US" dirty="0" err="1"/>
              <a:t>pianoteachersconnect.com</a:t>
            </a:r>
            <a:r>
              <a:rPr lang="en-US" dirty="0"/>
              <a:t>/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Piano Teaching Resources, teaching kids &amp; teenagers piano | teach piano ...</a:t>
            </a:r>
            <a:r>
              <a:rPr lang="en-US" dirty="0"/>
              <a:t> (n.d.). Retrieved June 23, 2022, from https://</a:t>
            </a:r>
            <a:r>
              <a:rPr lang="en-US" dirty="0" err="1"/>
              <a:t>www.teachpianotoday.com</a:t>
            </a:r>
            <a:r>
              <a:rPr lang="en-US" dirty="0"/>
              <a:t>/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Website builder for music teachers with templates</a:t>
            </a:r>
            <a:r>
              <a:rPr lang="en-US" dirty="0"/>
              <a:t>. </a:t>
            </a:r>
            <a:r>
              <a:rPr lang="en-US" dirty="0" err="1"/>
              <a:t>Bandzoogle</a:t>
            </a:r>
            <a:r>
              <a:rPr lang="en-US" dirty="0"/>
              <a:t>. (n.d.). Retrieved June 23, 2022, from https://</a:t>
            </a:r>
            <a:r>
              <a:rPr lang="en-US" dirty="0" err="1"/>
              <a:t>bandzoogle.com</a:t>
            </a:r>
            <a:r>
              <a:rPr lang="en-US" dirty="0"/>
              <a:t>/websites-for/</a:t>
            </a:r>
            <a:r>
              <a:rPr lang="en-US" dirty="0" err="1"/>
              <a:t>music-teachers?utm_source</a:t>
            </a:r>
            <a:r>
              <a:rPr lang="en-US" dirty="0"/>
              <a:t>=</a:t>
            </a:r>
            <a:r>
              <a:rPr lang="en-US" dirty="0" err="1"/>
              <a:t>google&amp;utm_medium</a:t>
            </a:r>
            <a:r>
              <a:rPr lang="en-US" dirty="0"/>
              <a:t>=</a:t>
            </a:r>
            <a:r>
              <a:rPr lang="en-US" dirty="0" err="1"/>
              <a:t>cpc&amp;utm_campaign</a:t>
            </a:r>
            <a:r>
              <a:rPr lang="en-US" dirty="0"/>
              <a:t>=</a:t>
            </a:r>
            <a:r>
              <a:rPr lang="en-US" dirty="0" err="1"/>
              <a:t>Search_Customer_Types&amp;utm_content</a:t>
            </a:r>
            <a:r>
              <a:rPr lang="en-US" dirty="0"/>
              <a:t>=</a:t>
            </a:r>
            <a:r>
              <a:rPr lang="en-US" dirty="0" err="1"/>
              <a:t>Music_Teachers&amp;utm_term</a:t>
            </a:r>
            <a:r>
              <a:rPr lang="en-US" dirty="0"/>
              <a:t>=</a:t>
            </a:r>
            <a:r>
              <a:rPr lang="en-US" dirty="0" err="1"/>
              <a:t>piano+teacher+website&amp;device</a:t>
            </a:r>
            <a:r>
              <a:rPr lang="en-US" dirty="0"/>
              <a:t>=</a:t>
            </a:r>
            <a:r>
              <a:rPr lang="en-US" dirty="0" err="1"/>
              <a:t>c&amp;kw_matchtype</a:t>
            </a:r>
            <a:r>
              <a:rPr lang="en-US" dirty="0"/>
              <a:t>=</a:t>
            </a:r>
            <a:r>
              <a:rPr lang="en-US" dirty="0" err="1"/>
              <a:t>e&amp;network</a:t>
            </a:r>
            <a:r>
              <a:rPr lang="en-US" dirty="0"/>
              <a:t>=</a:t>
            </a:r>
            <a:r>
              <a:rPr lang="en-US" dirty="0" err="1"/>
              <a:t>g&amp;gclid</a:t>
            </a:r>
            <a:r>
              <a:rPr lang="en-US" dirty="0"/>
              <a:t>=Cj0KCQjwntCVBhDdARIsAMEwACnExvXSz42F0d5mIBmh1418cS5Bz99M027YGz7OHEtdrYP1oTsKpP0aAoX6EALw_wcB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730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560" name="Rectangle 15155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00517C50-CB68-CB4C-8551-531759A8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US" altLang="en-US" dirty="0"/>
              <a:t>Lucas Brown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23CEE5EF-DCB1-B748-93AD-EF2044F70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93193" y="2691638"/>
            <a:ext cx="4133647" cy="3188586"/>
          </a:xfrm>
        </p:spPr>
        <p:txBody>
          <a:bodyPr>
            <a:normAutofit/>
          </a:bodyPr>
          <a:lstStyle/>
          <a:p>
            <a:r>
              <a:rPr lang="en-US" altLang="en-US" dirty="0"/>
              <a:t>Native of Minot, ND</a:t>
            </a:r>
          </a:p>
          <a:p>
            <a:r>
              <a:rPr lang="en-US" altLang="en-US" dirty="0"/>
              <a:t>Taught in ND for 13 years </a:t>
            </a:r>
          </a:p>
          <a:p>
            <a:r>
              <a:rPr lang="en-US" altLang="en-US" dirty="0"/>
              <a:t>Currently live in Everett, MA</a:t>
            </a:r>
          </a:p>
          <a:p>
            <a:r>
              <a:rPr lang="en-US" altLang="en-US" dirty="0"/>
              <a:t>Teach in Rowley, MA</a:t>
            </a:r>
          </a:p>
          <a:p>
            <a:r>
              <a:rPr lang="en-US" altLang="en-US" dirty="0"/>
              <a:t>Will be starting my 15</a:t>
            </a:r>
            <a:r>
              <a:rPr lang="en-US" altLang="en-US" baseline="30000" dirty="0"/>
              <a:t>th</a:t>
            </a:r>
            <a:r>
              <a:rPr lang="en-US" altLang="en-US" dirty="0"/>
              <a:t> year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7" name="Picture 6" descr="A picture containing sky, outdoor, building, sign&#10;&#10;Description automatically generated">
            <a:extLst>
              <a:ext uri="{FF2B5EF4-FFF2-40B4-BE49-F238E27FC236}">
                <a16:creationId xmlns:a16="http://schemas.microsoft.com/office/drawing/2014/main" id="{8FF9F4D2-9AB3-284F-9C22-DAF641ED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8" r="-2" b="4399"/>
          <a:stretch/>
        </p:blipFill>
        <p:spPr>
          <a:xfrm>
            <a:off x="1" y="3429000"/>
            <a:ext cx="6967757" cy="3429000"/>
          </a:xfrm>
          <a:prstGeom prst="rect">
            <a:avLst/>
          </a:prstGeom>
        </p:spPr>
      </p:pic>
      <p:pic>
        <p:nvPicPr>
          <p:cNvPr id="6" name="Picture 5" descr="A close up of a keyboard&#10;&#10;Description automatically generated with low confidence">
            <a:extLst>
              <a:ext uri="{FF2B5EF4-FFF2-40B4-BE49-F238E27FC236}">
                <a16:creationId xmlns:a16="http://schemas.microsoft.com/office/drawing/2014/main" id="{D54A7116-080C-8E41-BB59-60B9173F55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67" r="9783"/>
          <a:stretch/>
        </p:blipFill>
        <p:spPr>
          <a:xfrm>
            <a:off x="20" y="-2"/>
            <a:ext cx="3483853" cy="3429000"/>
          </a:xfrm>
          <a:prstGeom prst="rect">
            <a:avLst/>
          </a:prstGeom>
        </p:spPr>
      </p:pic>
      <p:pic>
        <p:nvPicPr>
          <p:cNvPr id="3" name="Picture 2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id="{5CF4D01D-3CBB-194B-AA0F-D03CDB7890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18" r="19718"/>
          <a:stretch/>
        </p:blipFill>
        <p:spPr>
          <a:xfrm>
            <a:off x="3483878" y="-2"/>
            <a:ext cx="3483879" cy="3429000"/>
          </a:xfrm>
          <a:prstGeom prst="rect">
            <a:avLst/>
          </a:prstGeom>
        </p:spPr>
      </p:pic>
      <p:sp>
        <p:nvSpPr>
          <p:cNvPr id="151562" name="Cross 151561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64" name="Rectangle 151563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00517C50-CB68-CB4C-8551-531759A8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Role as an Educator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23CEE5EF-DCB1-B748-93AD-EF2044F70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Teach Pre-K- 6</a:t>
            </a:r>
            <a:r>
              <a:rPr lang="en-US" altLang="en-US" baseline="30000" dirty="0"/>
              <a:t>th</a:t>
            </a:r>
            <a:r>
              <a:rPr lang="en-US" altLang="en-US" dirty="0"/>
              <a:t> Grade Music, Elementary Choir 4-6 Grade, 4</a:t>
            </a:r>
            <a:r>
              <a:rPr lang="en-US" altLang="en-US" baseline="30000" dirty="0"/>
              <a:t>th</a:t>
            </a:r>
            <a:r>
              <a:rPr lang="en-US" altLang="en-US" dirty="0"/>
              <a:t> Grade Beginning Band Lessons, Beginning Band, Advanced Band, Drum Circle, Elementary Musical Theater.</a:t>
            </a:r>
          </a:p>
          <a:p>
            <a:endParaRPr lang="en-US" altLang="en-US" dirty="0"/>
          </a:p>
        </p:txBody>
      </p:sp>
      <p:pic>
        <p:nvPicPr>
          <p:cNvPr id="3" name="Picture 2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id="{5CF4D01D-3CBB-194B-AA0F-D03CDB78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696" y="3904516"/>
            <a:ext cx="4247374" cy="28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iano&#10;&#10;Description automatically generated with medium confidence">
            <a:extLst>
              <a:ext uri="{FF2B5EF4-FFF2-40B4-BE49-F238E27FC236}">
                <a16:creationId xmlns:a16="http://schemas.microsoft.com/office/drawing/2014/main" id="{259DB0B3-710C-2F49-B4CF-B574D798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8" b="146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6C7511A4-6FBF-0246-AB44-3B819A70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57F1F-17F7-9144-8BBA-AD63FC0A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A42CD-E88E-B841-9A94-A284D071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 dirty="0"/>
              <a:t>Why the Piano?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C1FB8-7EB9-0B45-A495-8660390C0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8267296" cy="31885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Provides a strong foundational start in many areas of music: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Rhythm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Sight Reading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Music Reading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Theory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Composition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Hand Independency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Music Fluency: transferrable to any instrument.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Fine Motor Skills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IT IS EXTREMELY VERSATILE!!!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8D56D3E8-B102-DF4E-8F6F-48B29022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6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music, piano&#10;&#10;Description automatically generated">
            <a:extLst>
              <a:ext uri="{FF2B5EF4-FFF2-40B4-BE49-F238E27FC236}">
                <a16:creationId xmlns:a16="http://schemas.microsoft.com/office/drawing/2014/main" id="{16948783-65D6-A84B-A5CB-1281EF6B8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6C7511A4-6FBF-0246-AB44-3B819A70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857F1F-17F7-9144-8BBA-AD63FC0A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E4574-C0F3-D440-B265-ED3B90C9D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 dirty="0"/>
              <a:t>Literature for the Piano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BD45F8-91DD-039B-2DF8-F57AB8620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977081"/>
            <a:ext cx="10951347" cy="4658497"/>
          </a:xfrm>
        </p:spPr>
        <p:txBody>
          <a:bodyPr>
            <a:normAutofit/>
          </a:bodyPr>
          <a:lstStyle/>
          <a:p>
            <a:r>
              <a:rPr lang="en-US" dirty="0"/>
              <a:t>There is vast selection of literature for the piano- nearly impossible to create a complete repertoire list.</a:t>
            </a:r>
          </a:p>
          <a:p>
            <a:pPr marL="0" indent="0">
              <a:buNone/>
            </a:pPr>
            <a:r>
              <a:rPr lang="en-US" dirty="0"/>
              <a:t>- Method Books</a:t>
            </a:r>
          </a:p>
          <a:p>
            <a:pPr>
              <a:buFontTx/>
              <a:buChar char="-"/>
            </a:pPr>
            <a:r>
              <a:rPr lang="en-US" dirty="0"/>
              <a:t>Solo Literature</a:t>
            </a:r>
          </a:p>
          <a:p>
            <a:pPr lvl="1">
              <a:buFontTx/>
              <a:buChar char="-"/>
            </a:pPr>
            <a:r>
              <a:rPr lang="en-US" dirty="0"/>
              <a:t>Piano Concertos</a:t>
            </a:r>
          </a:p>
          <a:p>
            <a:pPr lvl="1">
              <a:buFontTx/>
              <a:buChar char="-"/>
            </a:pPr>
            <a:r>
              <a:rPr lang="en-US" dirty="0"/>
              <a:t>Ensemble Literature- just as vast as the solo literature</a:t>
            </a:r>
          </a:p>
          <a:p>
            <a:pPr lvl="2">
              <a:buFontTx/>
              <a:buChar char="-"/>
            </a:pPr>
            <a:r>
              <a:rPr lang="en-US" dirty="0"/>
              <a:t>Piano duets- </a:t>
            </a:r>
          </a:p>
          <a:p>
            <a:pPr lvl="3">
              <a:buFontTx/>
              <a:buChar char="-"/>
            </a:pPr>
            <a:r>
              <a:rPr lang="en-US" dirty="0"/>
              <a:t>4 hands, and 4 hands and 2 pianos</a:t>
            </a:r>
          </a:p>
          <a:p>
            <a:pPr marL="1146175" lvl="5" indent="-220663">
              <a:buFontTx/>
              <a:buChar char="-"/>
            </a:pPr>
            <a:r>
              <a:rPr lang="en-US" dirty="0"/>
              <a:t>Piano Trios</a:t>
            </a:r>
          </a:p>
          <a:p>
            <a:pPr marL="1146175" lvl="5" indent="-220663">
              <a:buFontTx/>
              <a:buChar char="-"/>
            </a:pPr>
            <a:r>
              <a:rPr lang="en-US" dirty="0"/>
              <a:t>Piano Quartets, etc.</a:t>
            </a:r>
          </a:p>
          <a:p>
            <a:pPr marL="1146175" lvl="5" indent="-220663">
              <a:buFontTx/>
              <a:buChar char="-"/>
            </a:pPr>
            <a:r>
              <a:rPr lang="en-US" dirty="0"/>
              <a:t>Finite</a:t>
            </a:r>
          </a:p>
          <a:p>
            <a:pPr marL="292100" lvl="5" indent="-231775">
              <a:buFontTx/>
              <a:buChar char="-"/>
            </a:pPr>
            <a:endParaRPr lang="en-US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8D56D3E8-B102-DF4E-8F6F-48B29022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5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468-44B3-BB44-8CBD-CC64C3FB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started?.....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53F2-1506-3347-9300-D0D931C0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691638"/>
            <a:ext cx="11149055" cy="3684448"/>
          </a:xfrm>
        </p:spPr>
        <p:txBody>
          <a:bodyPr/>
          <a:lstStyle/>
          <a:p>
            <a:r>
              <a:rPr lang="en-US" dirty="0"/>
              <a:t>Basics, posture, hand position, and technique formation.</a:t>
            </a:r>
          </a:p>
          <a:p>
            <a:pPr lvl="1"/>
            <a:r>
              <a:rPr lang="en-US" dirty="0"/>
              <a:t>Try this……</a:t>
            </a:r>
          </a:p>
          <a:p>
            <a:pPr lvl="2"/>
            <a:r>
              <a:rPr lang="en-US" dirty="0"/>
              <a:t>Sit up tall, do not slouch, if you slouch you will slide off the piano bench,</a:t>
            </a:r>
          </a:p>
          <a:p>
            <a:pPr lvl="2"/>
            <a:r>
              <a:rPr lang="en-US" dirty="0"/>
              <a:t>Arrange yourself where your fingertips touch the finger board (the space behind the keys)</a:t>
            </a:r>
          </a:p>
          <a:p>
            <a:pPr lvl="2"/>
            <a:r>
              <a:rPr lang="en-US" dirty="0"/>
              <a:t>Knees are 90 degrees, and perpendicular to the floor.</a:t>
            </a:r>
          </a:p>
          <a:p>
            <a:pPr lvl="2"/>
            <a:r>
              <a:rPr lang="en-US" dirty="0"/>
              <a:t>Left foot should be slightly behind the right foot (right foot uses the damper pedal).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HAND POSITION</a:t>
            </a:r>
          </a:p>
        </p:txBody>
      </p:sp>
    </p:spTree>
    <p:extLst>
      <p:ext uri="{BB962C8B-B14F-4D97-AF65-F5344CB8AC3E}">
        <p14:creationId xmlns:p14="http://schemas.microsoft.com/office/powerpoint/2010/main" val="314771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468-44B3-BB44-8CBD-CC64C3FB9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started?.....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53F2-1506-3347-9300-D0D931C0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691638"/>
            <a:ext cx="11149055" cy="3684448"/>
          </a:xfrm>
        </p:spPr>
        <p:txBody>
          <a:bodyPr/>
          <a:lstStyle/>
          <a:p>
            <a:r>
              <a:rPr lang="en-US" dirty="0"/>
              <a:t>Finger Independency</a:t>
            </a:r>
          </a:p>
          <a:p>
            <a:pPr lvl="1"/>
            <a:r>
              <a:rPr lang="en-US" dirty="0"/>
              <a:t>Wiggle Fingers individually on each hand, then together on both hands.</a:t>
            </a:r>
          </a:p>
          <a:p>
            <a:pPr lvl="2"/>
            <a:r>
              <a:rPr lang="en-US" dirty="0"/>
              <a:t>NOTE: STUDENTS MAY NOT BE ABLE TO WIGGLE FINGERS 4 AND 5 SEPARATELY AT THE START.</a:t>
            </a:r>
          </a:p>
          <a:p>
            <a:pPr marL="231775" lvl="2" indent="-231775"/>
            <a:endParaRPr lang="en-US" dirty="0"/>
          </a:p>
          <a:p>
            <a:pPr marL="231775" lvl="2" indent="-231775"/>
            <a:r>
              <a:rPr lang="en-US" sz="2400" dirty="0"/>
              <a:t>FINGER STRETCHING/FLEXIBILITY/DEXTERITY</a:t>
            </a:r>
          </a:p>
          <a:p>
            <a:pPr marL="688975" lvl="3" indent="-231775"/>
            <a:r>
              <a:rPr lang="en-US" sz="1800" dirty="0"/>
              <a:t>It is important to stretch, because there is a possibility of ceasing up your hands, or they cramping. </a:t>
            </a:r>
          </a:p>
          <a:p>
            <a:pPr marL="688975" lvl="3" indent="-231775"/>
            <a:endParaRPr lang="en-US" sz="1800" dirty="0"/>
          </a:p>
          <a:p>
            <a:pPr marL="279400" lvl="3" indent="-279400"/>
            <a:r>
              <a:rPr lang="en-US" sz="2400" dirty="0"/>
              <a:t>BREATHING</a:t>
            </a:r>
          </a:p>
        </p:txBody>
      </p:sp>
    </p:spTree>
    <p:extLst>
      <p:ext uri="{BB962C8B-B14F-4D97-AF65-F5344CB8AC3E}">
        <p14:creationId xmlns:p14="http://schemas.microsoft.com/office/powerpoint/2010/main" val="114156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iano&#10;&#10;Description automatically generated with medium confidence">
            <a:extLst>
              <a:ext uri="{FF2B5EF4-FFF2-40B4-BE49-F238E27FC236}">
                <a16:creationId xmlns:a16="http://schemas.microsoft.com/office/drawing/2014/main" id="{DEAAAF8E-D17E-6649-84EE-4115423D5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8" b="14682"/>
          <a:stretch/>
        </p:blipFill>
        <p:spPr>
          <a:xfrm>
            <a:off x="20" y="324101"/>
            <a:ext cx="12191980" cy="685799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6C7511A4-6FBF-0246-AB44-3B819A70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857F1F-17F7-9144-8BBA-AD63FC0A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413-DC1E-614E-A0B9-EA72375D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570085"/>
            <a:ext cx="9459857" cy="53101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Recommended Pianists for Listening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000" dirty="0"/>
              <a:t>Peter Bence- </a:t>
            </a:r>
            <a:r>
              <a:rPr lang="en-US" sz="2000" dirty="0">
                <a:hlinkClick r:id="rId3"/>
              </a:rPr>
              <a:t>https://www.youtube.com/watch?v=VxneFyWEVdQ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Jarrod Radnich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</a:t>
            </a:r>
            <a:r>
              <a:rPr lang="en-US" sz="2000" dirty="0" err="1"/>
              <a:t>Yiruma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Lionel Yu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Jon Schmidt- Piano Guys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Jacob Collier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Brad Mehldau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Martha </a:t>
            </a:r>
            <a:r>
              <a:rPr lang="en-US" sz="2000" dirty="0" err="1"/>
              <a:t>Argerich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Mitsuko Uchida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Andras Schiff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Lang Lang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 Helene Grimaud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8D56D3E8-B102-DF4E-8F6F-48B29022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08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piano&#10;&#10;Description automatically generated with medium confidence">
            <a:extLst>
              <a:ext uri="{FF2B5EF4-FFF2-40B4-BE49-F238E27FC236}">
                <a16:creationId xmlns:a16="http://schemas.microsoft.com/office/drawing/2014/main" id="{DEAAAF8E-D17E-6649-84EE-4115423D5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18" b="14682"/>
          <a:stretch/>
        </p:blipFill>
        <p:spPr>
          <a:xfrm>
            <a:off x="20" y="324101"/>
            <a:ext cx="12191980" cy="685799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6C7511A4-6FBF-0246-AB44-3B819A707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857F1F-17F7-9144-8BBA-AD63FC0A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D1413-DC1E-614E-A0B9-EA72375D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570085"/>
            <a:ext cx="9459857" cy="5310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Professional Organizations for Piano Teachers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- New England Piano Teachers Association-</a:t>
            </a:r>
          </a:p>
          <a:p>
            <a:pPr marL="0" indent="0">
              <a:buNone/>
            </a:pPr>
            <a:r>
              <a:rPr lang="en-US" sz="1600" u="sng" dirty="0">
                <a:hlinkClick r:id="rId3"/>
              </a:rPr>
              <a:t>https://nepta.com/to-join/?gclid=Cj0KCQjwntCVBhDdARIsAMEwACmJYusKUO53d2OB9anPABEsNnXLoc-Wq-Rcr3kWzH6Aw5f-V1FG95caAhBrEALw_wcB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 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- </a:t>
            </a:r>
            <a:r>
              <a:rPr lang="en-US" sz="1600" dirty="0"/>
              <a:t>Music Teacher’s National Association- </a:t>
            </a:r>
          </a:p>
          <a:p>
            <a:pPr marL="0" indent="0">
              <a:buNone/>
            </a:pPr>
            <a:r>
              <a:rPr lang="en-US" sz="1600" u="sng" dirty="0">
                <a:hlinkClick r:id="rId4"/>
              </a:rPr>
              <a:t>https://www.mtna.org/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- Saint Paul Piano Teacher’s Association- </a:t>
            </a:r>
          </a:p>
          <a:p>
            <a:pPr marL="0" indent="0">
              <a:buNone/>
            </a:pPr>
            <a:r>
              <a:rPr lang="en-US" sz="1600" u="sng" dirty="0">
                <a:hlinkClick r:id="rId5"/>
              </a:rPr>
              <a:t>https://sppta.org/membership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- American College of Musicians (USA)- </a:t>
            </a:r>
          </a:p>
          <a:p>
            <a:pPr marL="0" indent="0">
              <a:buNone/>
            </a:pPr>
            <a:r>
              <a:rPr lang="en-US" sz="1600" u="sng" dirty="0">
                <a:hlinkClick r:id="rId6"/>
              </a:rPr>
              <a:t>https://pianoguild.com/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600" dirty="0"/>
              <a:t>- National Federation of Music Clubs-</a:t>
            </a:r>
          </a:p>
          <a:p>
            <a:pPr marL="0" indent="0">
              <a:buNone/>
            </a:pPr>
            <a:r>
              <a:rPr lang="en-US" sz="1600" u="sng" dirty="0">
                <a:hlinkClick r:id="rId7"/>
              </a:rPr>
              <a:t>https://www.nfmc-music.org/</a:t>
            </a:r>
            <a:endParaRPr lang="en-US" sz="1600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8D56D3E8-B102-DF4E-8F6F-48B29022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64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adrid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{198939AF-3D84-3F4B-9A3A-FCFC671E35C9}tf10001123</Template>
  <TotalTime>46</TotalTime>
  <Words>1038</Words>
  <Application>Microsoft Macintosh PowerPoint</Application>
  <PresentationFormat>Widescreen</PresentationFormat>
  <Paragraphs>108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Seaford Display</vt:lpstr>
      <vt:lpstr>System Font Regular</vt:lpstr>
      <vt:lpstr>Tenorite</vt:lpstr>
      <vt:lpstr>MadridVTI</vt:lpstr>
      <vt:lpstr>Piano Handbook</vt:lpstr>
      <vt:lpstr>Lucas Brown</vt:lpstr>
      <vt:lpstr>My Role as an Educator</vt:lpstr>
      <vt:lpstr>Why the Piano?</vt:lpstr>
      <vt:lpstr>Literature for the Piano</vt:lpstr>
      <vt:lpstr>How do I get started?.....</vt:lpstr>
      <vt:lpstr>How do I get started?.....</vt:lpstr>
      <vt:lpstr>PowerPoint Presentation</vt:lpstr>
      <vt:lpstr>PowerPoint Presentation</vt:lpstr>
      <vt:lpstr>Section 1 References</vt:lpstr>
      <vt:lpstr>Section 2 References</vt:lpstr>
      <vt:lpstr>Section 3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Handbook</dc:title>
  <dc:creator>Lucas Brown</dc:creator>
  <cp:lastModifiedBy>Lucas Brown</cp:lastModifiedBy>
  <cp:revision>5</cp:revision>
  <dcterms:created xsi:type="dcterms:W3CDTF">2022-06-28T13:37:58Z</dcterms:created>
  <dcterms:modified xsi:type="dcterms:W3CDTF">2022-06-30T20:53:37Z</dcterms:modified>
</cp:coreProperties>
</file>